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6" r:id="rId3"/>
    <p:sldId id="297" r:id="rId4"/>
    <p:sldId id="258" r:id="rId5"/>
    <p:sldId id="259" r:id="rId6"/>
    <p:sldId id="260" r:id="rId7"/>
    <p:sldId id="301" r:id="rId8"/>
    <p:sldId id="302" r:id="rId9"/>
    <p:sldId id="303" r:id="rId10"/>
    <p:sldId id="304" r:id="rId11"/>
    <p:sldId id="267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 Bold" panose="020B0604020202020204" charset="0"/>
      <p:regular r:id="rId17"/>
    </p:embeddedFont>
    <p:embeddedFont>
      <p:font typeface="Poppins" panose="020B0604020202020204" charset="0"/>
      <p:regular r:id="rId18"/>
    </p:embeddedFont>
    <p:embeddedFont>
      <p:font typeface="Poppins Bold" panose="020B0604020202020204" charset="0"/>
      <p:regular r:id="rId19"/>
    </p:embeddedFont>
    <p:embeddedFont>
      <p:font typeface="Tw Cen MT" panose="020B0602020104020603" pitchFamily="34" charset="0"/>
      <p:regular r:id="rId20"/>
      <p:bold r:id="rId21"/>
      <p:italic r:id="rId22"/>
      <p:boldItalic r:id="rId23"/>
    </p:embeddedFont>
    <p:embeddedFont>
      <p:font typeface="Wedges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5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13.svg"/><Relationship Id="rId2" Type="http://schemas.openxmlformats.org/officeDocument/2006/relationships/image" Target="../media/image1.jpeg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12.png"/><Relationship Id="rId5" Type="http://schemas.openxmlformats.org/officeDocument/2006/relationships/image" Target="../media/image16.png"/><Relationship Id="rId15" Type="http://schemas.openxmlformats.org/officeDocument/2006/relationships/image" Target="../media/image22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5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5.sv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8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3.svg"/><Relationship Id="rId4" Type="http://schemas.openxmlformats.org/officeDocument/2006/relationships/image" Target="../media/image29.sv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5.sv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5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jpe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99858" y="542607"/>
            <a:ext cx="16959442" cy="9071555"/>
          </a:xfrm>
          <a:custGeom>
            <a:avLst/>
            <a:gdLst/>
            <a:ahLst/>
            <a:cxnLst/>
            <a:rect l="l" t="t" r="r" b="b"/>
            <a:pathLst>
              <a:path w="16959442" h="9071555">
                <a:moveTo>
                  <a:pt x="0" y="0"/>
                </a:moveTo>
                <a:lnTo>
                  <a:pt x="16959442" y="0"/>
                </a:lnTo>
                <a:lnTo>
                  <a:pt x="16959442" y="9071554"/>
                </a:lnTo>
                <a:lnTo>
                  <a:pt x="0" y="907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018745" y="986223"/>
            <a:ext cx="818005" cy="8272077"/>
          </a:xfrm>
          <a:custGeom>
            <a:avLst/>
            <a:gdLst/>
            <a:ahLst/>
            <a:cxnLst/>
            <a:rect l="l" t="t" r="r" b="b"/>
            <a:pathLst>
              <a:path w="818005" h="8272077">
                <a:moveTo>
                  <a:pt x="0" y="0"/>
                </a:moveTo>
                <a:lnTo>
                  <a:pt x="818005" y="0"/>
                </a:lnTo>
                <a:lnTo>
                  <a:pt x="818005" y="8272077"/>
                </a:lnTo>
                <a:lnTo>
                  <a:pt x="0" y="82720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71898" y="8671790"/>
            <a:ext cx="983464" cy="970947"/>
          </a:xfrm>
          <a:custGeom>
            <a:avLst/>
            <a:gdLst/>
            <a:ahLst/>
            <a:cxnLst/>
            <a:rect l="l" t="t" r="r" b="b"/>
            <a:pathLst>
              <a:path w="983464" h="970947">
                <a:moveTo>
                  <a:pt x="0" y="0"/>
                </a:moveTo>
                <a:lnTo>
                  <a:pt x="983463" y="0"/>
                </a:lnTo>
                <a:lnTo>
                  <a:pt x="983463" y="970946"/>
                </a:lnTo>
                <a:lnTo>
                  <a:pt x="0" y="9709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407045" y="986223"/>
            <a:ext cx="983464" cy="970947"/>
          </a:xfrm>
          <a:custGeom>
            <a:avLst/>
            <a:gdLst/>
            <a:ahLst/>
            <a:cxnLst/>
            <a:rect l="l" t="t" r="r" b="b"/>
            <a:pathLst>
              <a:path w="983464" h="970947">
                <a:moveTo>
                  <a:pt x="0" y="0"/>
                </a:moveTo>
                <a:lnTo>
                  <a:pt x="983464" y="0"/>
                </a:lnTo>
                <a:lnTo>
                  <a:pt x="983464" y="970947"/>
                </a:lnTo>
                <a:lnTo>
                  <a:pt x="0" y="9709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584731" y="986223"/>
            <a:ext cx="2074287" cy="467657"/>
          </a:xfrm>
          <a:custGeom>
            <a:avLst/>
            <a:gdLst/>
            <a:ahLst/>
            <a:cxnLst/>
            <a:rect l="l" t="t" r="r" b="b"/>
            <a:pathLst>
              <a:path w="2074287" h="467657">
                <a:moveTo>
                  <a:pt x="0" y="0"/>
                </a:moveTo>
                <a:lnTo>
                  <a:pt x="2074287" y="0"/>
                </a:lnTo>
                <a:lnTo>
                  <a:pt x="2074287" y="467658"/>
                </a:lnTo>
                <a:lnTo>
                  <a:pt x="0" y="4676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982758" y="3608088"/>
            <a:ext cx="1508667" cy="1514173"/>
          </a:xfrm>
          <a:custGeom>
            <a:avLst/>
            <a:gdLst/>
            <a:ahLst/>
            <a:cxnLst/>
            <a:rect l="l" t="t" r="r" b="b"/>
            <a:pathLst>
              <a:path w="1508667" h="1514173">
                <a:moveTo>
                  <a:pt x="0" y="0"/>
                </a:moveTo>
                <a:lnTo>
                  <a:pt x="1508667" y="0"/>
                </a:lnTo>
                <a:lnTo>
                  <a:pt x="1508667" y="1514174"/>
                </a:lnTo>
                <a:lnTo>
                  <a:pt x="0" y="15141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737092" y="7760573"/>
            <a:ext cx="577403" cy="579510"/>
          </a:xfrm>
          <a:custGeom>
            <a:avLst/>
            <a:gdLst/>
            <a:ahLst/>
            <a:cxnLst/>
            <a:rect l="l" t="t" r="r" b="b"/>
            <a:pathLst>
              <a:path w="577403" h="579510">
                <a:moveTo>
                  <a:pt x="0" y="0"/>
                </a:moveTo>
                <a:lnTo>
                  <a:pt x="577403" y="0"/>
                </a:lnTo>
                <a:lnTo>
                  <a:pt x="577403" y="579510"/>
                </a:lnTo>
                <a:lnTo>
                  <a:pt x="0" y="5795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508561" y="7164216"/>
            <a:ext cx="780433" cy="783282"/>
          </a:xfrm>
          <a:custGeom>
            <a:avLst/>
            <a:gdLst/>
            <a:ahLst/>
            <a:cxnLst/>
            <a:rect l="l" t="t" r="r" b="b"/>
            <a:pathLst>
              <a:path w="780433" h="783282">
                <a:moveTo>
                  <a:pt x="0" y="0"/>
                </a:moveTo>
                <a:lnTo>
                  <a:pt x="780433" y="0"/>
                </a:lnTo>
                <a:lnTo>
                  <a:pt x="780433" y="783282"/>
                </a:lnTo>
                <a:lnTo>
                  <a:pt x="0" y="7832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407045" y="8135163"/>
            <a:ext cx="780433" cy="783282"/>
          </a:xfrm>
          <a:custGeom>
            <a:avLst/>
            <a:gdLst/>
            <a:ahLst/>
            <a:cxnLst/>
            <a:rect l="l" t="t" r="r" b="b"/>
            <a:pathLst>
              <a:path w="780433" h="783282">
                <a:moveTo>
                  <a:pt x="0" y="0"/>
                </a:moveTo>
                <a:lnTo>
                  <a:pt x="780434" y="0"/>
                </a:lnTo>
                <a:lnTo>
                  <a:pt x="780434" y="783282"/>
                </a:lnTo>
                <a:lnTo>
                  <a:pt x="0" y="7832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590800" y="2493428"/>
            <a:ext cx="11781664" cy="1375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99"/>
              </a:lnSpc>
            </a:pPr>
            <a:r>
              <a:rPr lang="en-US" sz="8000" spc="329" dirty="0">
                <a:solidFill>
                  <a:srgbClr val="583B8A"/>
                </a:solidFill>
                <a:latin typeface="Wedges"/>
              </a:rPr>
              <a:t>BCs3143 – chapter 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09785" y="3961289"/>
            <a:ext cx="12143694" cy="653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800" dirty="0">
                <a:solidFill>
                  <a:srgbClr val="301D50"/>
                </a:solidFill>
                <a:latin typeface="Poppins Bold"/>
              </a:rPr>
              <a:t>Software Project Management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0428A0B3-06EF-4F1C-AF54-A05A940C4C5F}"/>
              </a:ext>
            </a:extLst>
          </p:cNvPr>
          <p:cNvSpPr txBox="1"/>
          <p:nvPr/>
        </p:nvSpPr>
        <p:spPr>
          <a:xfrm>
            <a:off x="2566987" y="5382203"/>
            <a:ext cx="12704230" cy="1705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301D50"/>
                </a:solidFill>
                <a:latin typeface="Poppins Bold"/>
              </a:rPr>
              <a:t>PROJECT PLANNING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7067" y="6032753"/>
            <a:ext cx="285750" cy="2834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" name="object 3"/>
          <p:cNvSpPr/>
          <p:nvPr/>
        </p:nvSpPr>
        <p:spPr>
          <a:xfrm>
            <a:off x="1408175" y="0"/>
            <a:ext cx="2003297" cy="40622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1300733" y="6858"/>
            <a:ext cx="356616" cy="16344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5" name="object 5"/>
          <p:cNvSpPr/>
          <p:nvPr/>
        </p:nvSpPr>
        <p:spPr>
          <a:xfrm>
            <a:off x="0" y="13717"/>
            <a:ext cx="786384" cy="69951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6" name="object 6"/>
          <p:cNvSpPr/>
          <p:nvPr/>
        </p:nvSpPr>
        <p:spPr>
          <a:xfrm>
            <a:off x="843533" y="8220455"/>
            <a:ext cx="770382" cy="20596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" name="object 7"/>
          <p:cNvSpPr/>
          <p:nvPr/>
        </p:nvSpPr>
        <p:spPr>
          <a:xfrm>
            <a:off x="1042416" y="6859"/>
            <a:ext cx="578358" cy="26106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" name="object 8"/>
          <p:cNvSpPr/>
          <p:nvPr/>
        </p:nvSpPr>
        <p:spPr>
          <a:xfrm>
            <a:off x="0" y="7322057"/>
            <a:ext cx="665226" cy="29375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893825" y="6859"/>
            <a:ext cx="1220724" cy="60396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0" name="object 10"/>
          <p:cNvSpPr/>
          <p:nvPr/>
        </p:nvSpPr>
        <p:spPr>
          <a:xfrm>
            <a:off x="1979675" y="7301483"/>
            <a:ext cx="1468229" cy="29855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1" name="object 11"/>
          <p:cNvSpPr/>
          <p:nvPr/>
        </p:nvSpPr>
        <p:spPr>
          <a:xfrm>
            <a:off x="756666" y="13717"/>
            <a:ext cx="1250442" cy="102527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810065" y="3882548"/>
            <a:ext cx="5721668" cy="2161361"/>
          </a:xfrm>
          <a:prstGeom prst="rect">
            <a:avLst/>
          </a:prstGeom>
        </p:spPr>
        <p:txBody>
          <a:bodyPr vert="horz" wrap="square" lIns="0" tIns="19050" rIns="0" bIns="0" rtlCol="0" anchor="ctr">
            <a:spAutoFit/>
          </a:bodyPr>
          <a:lstStyle/>
          <a:p>
            <a:pPr marL="324803" marR="7620" indent="-306705">
              <a:lnSpc>
                <a:spcPct val="120000"/>
              </a:lnSpc>
              <a:spcBef>
                <a:spcPts val="150"/>
              </a:spcBef>
            </a:pPr>
            <a:r>
              <a:rPr sz="6000" dirty="0"/>
              <a:t>SAMPLE </a:t>
            </a:r>
            <a:r>
              <a:rPr sz="6000" spc="-8" dirty="0"/>
              <a:t>WBS</a:t>
            </a:r>
            <a:r>
              <a:rPr sz="6000" spc="-120" dirty="0"/>
              <a:t> </a:t>
            </a:r>
            <a:r>
              <a:rPr sz="6000" spc="-8" dirty="0"/>
              <a:t>FOR  </a:t>
            </a:r>
            <a:r>
              <a:rPr sz="6000" spc="-68" dirty="0"/>
              <a:t>LANGKAWI</a:t>
            </a:r>
            <a:r>
              <a:rPr sz="6000" spc="-45" dirty="0"/>
              <a:t> </a:t>
            </a:r>
            <a:r>
              <a:rPr sz="6000" spc="-8" dirty="0"/>
              <a:t>TRIP</a:t>
            </a:r>
            <a:endParaRPr sz="6000"/>
          </a:p>
        </p:txBody>
      </p:sp>
      <p:sp>
        <p:nvSpPr>
          <p:cNvPr id="13" name="object 13"/>
          <p:cNvSpPr/>
          <p:nvPr/>
        </p:nvSpPr>
        <p:spPr>
          <a:xfrm>
            <a:off x="6999733" y="1202435"/>
            <a:ext cx="11288267" cy="85587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4" name="object 14"/>
          <p:cNvSpPr txBox="1"/>
          <p:nvPr/>
        </p:nvSpPr>
        <p:spPr>
          <a:xfrm>
            <a:off x="9740646" y="592073"/>
            <a:ext cx="7254240" cy="566502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vert="horz" wrap="square" lIns="0" tIns="103823" rIns="0" bIns="0" rtlCol="0">
            <a:spAutoFit/>
          </a:bodyPr>
          <a:lstStyle/>
          <a:p>
            <a:pPr marL="352425">
              <a:spcBef>
                <a:spcPts val="818"/>
              </a:spcBef>
              <a:tabLst>
                <a:tab pos="1897380" algn="l"/>
                <a:tab pos="3724275" algn="l"/>
                <a:tab pos="5542598" algn="l"/>
              </a:tabLst>
            </a:pPr>
            <a:r>
              <a:rPr sz="3000" b="1" spc="-23" dirty="0">
                <a:solidFill>
                  <a:srgbClr val="FF0000"/>
                </a:solidFill>
                <a:latin typeface="Tw Cen MT" panose="020B0602020104020603"/>
                <a:cs typeface="Tw Cen MT" panose="020B0602020104020603"/>
              </a:rPr>
              <a:t>Level</a:t>
            </a:r>
            <a:r>
              <a:rPr sz="3000" b="1" spc="8" dirty="0">
                <a:solidFill>
                  <a:srgbClr val="FF0000"/>
                </a:solidFill>
                <a:latin typeface="Tw Cen MT" panose="020B0602020104020603"/>
                <a:cs typeface="Tw Cen MT" panose="020B0602020104020603"/>
              </a:rPr>
              <a:t> </a:t>
            </a:r>
            <a:r>
              <a:rPr sz="3000" b="1" dirty="0">
                <a:solidFill>
                  <a:srgbClr val="FF0000"/>
                </a:solidFill>
                <a:latin typeface="Tw Cen MT" panose="020B0602020104020603"/>
                <a:cs typeface="Tw Cen MT" panose="020B0602020104020603"/>
              </a:rPr>
              <a:t>1	</a:t>
            </a:r>
            <a:r>
              <a:rPr sz="3000" b="1" spc="-23" dirty="0">
                <a:solidFill>
                  <a:srgbClr val="FF0000"/>
                </a:solidFill>
                <a:latin typeface="Tw Cen MT" panose="020B0602020104020603"/>
                <a:cs typeface="Tw Cen MT" panose="020B0602020104020603"/>
              </a:rPr>
              <a:t>Level</a:t>
            </a:r>
            <a:r>
              <a:rPr sz="3000" b="1" spc="15" dirty="0">
                <a:solidFill>
                  <a:srgbClr val="FF0000"/>
                </a:solidFill>
                <a:latin typeface="Tw Cen MT" panose="020B0602020104020603"/>
                <a:cs typeface="Tw Cen MT" panose="020B0602020104020603"/>
              </a:rPr>
              <a:t> </a:t>
            </a:r>
            <a:r>
              <a:rPr sz="3000" b="1" dirty="0">
                <a:solidFill>
                  <a:srgbClr val="FF0000"/>
                </a:solidFill>
                <a:latin typeface="Tw Cen MT" panose="020B0602020104020603"/>
                <a:cs typeface="Tw Cen MT" panose="020B0602020104020603"/>
              </a:rPr>
              <a:t>2	</a:t>
            </a:r>
            <a:r>
              <a:rPr sz="4500" b="1" spc="-33" baseline="4000" dirty="0">
                <a:solidFill>
                  <a:srgbClr val="FF0000"/>
                </a:solidFill>
                <a:latin typeface="Tw Cen MT" panose="020B0602020104020603"/>
                <a:cs typeface="Tw Cen MT" panose="020B0602020104020603"/>
              </a:rPr>
              <a:t>Level</a:t>
            </a:r>
            <a:r>
              <a:rPr sz="4500" b="1" spc="11" baseline="4000" dirty="0">
                <a:solidFill>
                  <a:srgbClr val="FF0000"/>
                </a:solidFill>
                <a:latin typeface="Tw Cen MT" panose="020B0602020104020603"/>
                <a:cs typeface="Tw Cen MT" panose="020B0602020104020603"/>
              </a:rPr>
              <a:t> </a:t>
            </a:r>
            <a:r>
              <a:rPr sz="4500" b="1" baseline="4000" dirty="0">
                <a:solidFill>
                  <a:srgbClr val="FF0000"/>
                </a:solidFill>
                <a:latin typeface="Tw Cen MT" panose="020B0602020104020603"/>
                <a:cs typeface="Tw Cen MT" panose="020B0602020104020603"/>
              </a:rPr>
              <a:t>3	</a:t>
            </a:r>
            <a:r>
              <a:rPr sz="3000" b="1" spc="-15" dirty="0">
                <a:solidFill>
                  <a:srgbClr val="FF0000"/>
                </a:solidFill>
                <a:latin typeface="Tw Cen MT" panose="020B0602020104020603"/>
                <a:cs typeface="Tw Cen MT" panose="020B0602020104020603"/>
              </a:rPr>
              <a:t>Level </a:t>
            </a:r>
            <a:r>
              <a:rPr sz="3000" b="1" dirty="0">
                <a:solidFill>
                  <a:srgbClr val="FF0000"/>
                </a:solidFill>
                <a:latin typeface="Tw Cen MT" panose="020B0602020104020603"/>
                <a:cs typeface="Tw Cen MT" panose="020B0602020104020603"/>
              </a:rPr>
              <a:t>4</a:t>
            </a:r>
            <a:endParaRPr sz="3000">
              <a:latin typeface="Tw Cen MT" panose="020B0602020104020603"/>
              <a:cs typeface="Tw Cen MT" panose="020B0602020104020603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93875" y="4107941"/>
            <a:ext cx="1284923" cy="956310"/>
          </a:xfrm>
          <a:custGeom>
            <a:avLst/>
            <a:gdLst/>
            <a:ahLst/>
            <a:cxnLst/>
            <a:rect l="l" t="t" r="r" b="b"/>
            <a:pathLst>
              <a:path w="856614" h="637539">
                <a:moveTo>
                  <a:pt x="428244" y="0"/>
                </a:moveTo>
                <a:lnTo>
                  <a:pt x="374526" y="2481"/>
                </a:lnTo>
                <a:lnTo>
                  <a:pt x="322799" y="9728"/>
                </a:lnTo>
                <a:lnTo>
                  <a:pt x="273465" y="21441"/>
                </a:lnTo>
                <a:lnTo>
                  <a:pt x="226924" y="37322"/>
                </a:lnTo>
                <a:lnTo>
                  <a:pt x="183579" y="57071"/>
                </a:lnTo>
                <a:lnTo>
                  <a:pt x="143830" y="80391"/>
                </a:lnTo>
                <a:lnTo>
                  <a:pt x="108079" y="106983"/>
                </a:lnTo>
                <a:lnTo>
                  <a:pt x="76727" y="136548"/>
                </a:lnTo>
                <a:lnTo>
                  <a:pt x="50175" y="168787"/>
                </a:lnTo>
                <a:lnTo>
                  <a:pt x="28825" y="203402"/>
                </a:lnTo>
                <a:lnTo>
                  <a:pt x="13078" y="240094"/>
                </a:lnTo>
                <a:lnTo>
                  <a:pt x="3336" y="278565"/>
                </a:lnTo>
                <a:lnTo>
                  <a:pt x="0" y="318516"/>
                </a:lnTo>
                <a:lnTo>
                  <a:pt x="3336" y="358466"/>
                </a:lnTo>
                <a:lnTo>
                  <a:pt x="13078" y="396937"/>
                </a:lnTo>
                <a:lnTo>
                  <a:pt x="28825" y="433629"/>
                </a:lnTo>
                <a:lnTo>
                  <a:pt x="50175" y="468244"/>
                </a:lnTo>
                <a:lnTo>
                  <a:pt x="76727" y="500483"/>
                </a:lnTo>
                <a:lnTo>
                  <a:pt x="108079" y="530048"/>
                </a:lnTo>
                <a:lnTo>
                  <a:pt x="143830" y="556640"/>
                </a:lnTo>
                <a:lnTo>
                  <a:pt x="183579" y="579960"/>
                </a:lnTo>
                <a:lnTo>
                  <a:pt x="226924" y="599709"/>
                </a:lnTo>
                <a:lnTo>
                  <a:pt x="273465" y="615590"/>
                </a:lnTo>
                <a:lnTo>
                  <a:pt x="322799" y="627303"/>
                </a:lnTo>
                <a:lnTo>
                  <a:pt x="374526" y="634550"/>
                </a:lnTo>
                <a:lnTo>
                  <a:pt x="428244" y="637032"/>
                </a:lnTo>
                <a:lnTo>
                  <a:pt x="481954" y="634550"/>
                </a:lnTo>
                <a:lnTo>
                  <a:pt x="533676" y="627303"/>
                </a:lnTo>
                <a:lnTo>
                  <a:pt x="583007" y="615590"/>
                </a:lnTo>
                <a:lnTo>
                  <a:pt x="629546" y="599709"/>
                </a:lnTo>
                <a:lnTo>
                  <a:pt x="672892" y="579960"/>
                </a:lnTo>
                <a:lnTo>
                  <a:pt x="712642" y="556640"/>
                </a:lnTo>
                <a:lnTo>
                  <a:pt x="748395" y="530048"/>
                </a:lnTo>
                <a:lnTo>
                  <a:pt x="779750" y="500483"/>
                </a:lnTo>
                <a:lnTo>
                  <a:pt x="806304" y="468244"/>
                </a:lnTo>
                <a:lnTo>
                  <a:pt x="827657" y="433629"/>
                </a:lnTo>
                <a:lnTo>
                  <a:pt x="843406" y="396937"/>
                </a:lnTo>
                <a:lnTo>
                  <a:pt x="853150" y="358466"/>
                </a:lnTo>
                <a:lnTo>
                  <a:pt x="856488" y="318516"/>
                </a:lnTo>
                <a:lnTo>
                  <a:pt x="853150" y="278565"/>
                </a:lnTo>
                <a:lnTo>
                  <a:pt x="843406" y="240094"/>
                </a:lnTo>
                <a:lnTo>
                  <a:pt x="827657" y="203402"/>
                </a:lnTo>
                <a:lnTo>
                  <a:pt x="806304" y="168787"/>
                </a:lnTo>
                <a:lnTo>
                  <a:pt x="779750" y="136548"/>
                </a:lnTo>
                <a:lnTo>
                  <a:pt x="748395" y="106983"/>
                </a:lnTo>
                <a:lnTo>
                  <a:pt x="712642" y="80391"/>
                </a:lnTo>
                <a:lnTo>
                  <a:pt x="672892" y="57071"/>
                </a:lnTo>
                <a:lnTo>
                  <a:pt x="629546" y="37322"/>
                </a:lnTo>
                <a:lnTo>
                  <a:pt x="583007" y="21441"/>
                </a:lnTo>
                <a:lnTo>
                  <a:pt x="533676" y="9728"/>
                </a:lnTo>
                <a:lnTo>
                  <a:pt x="481954" y="2481"/>
                </a:lnTo>
                <a:lnTo>
                  <a:pt x="42824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6" name="object 16"/>
          <p:cNvSpPr/>
          <p:nvPr/>
        </p:nvSpPr>
        <p:spPr>
          <a:xfrm>
            <a:off x="1293875" y="4107941"/>
            <a:ext cx="1284923" cy="956310"/>
          </a:xfrm>
          <a:custGeom>
            <a:avLst/>
            <a:gdLst/>
            <a:ahLst/>
            <a:cxnLst/>
            <a:rect l="l" t="t" r="r" b="b"/>
            <a:pathLst>
              <a:path w="856614" h="637539">
                <a:moveTo>
                  <a:pt x="0" y="318516"/>
                </a:moveTo>
                <a:lnTo>
                  <a:pt x="3336" y="278565"/>
                </a:lnTo>
                <a:lnTo>
                  <a:pt x="13078" y="240094"/>
                </a:lnTo>
                <a:lnTo>
                  <a:pt x="28825" y="203402"/>
                </a:lnTo>
                <a:lnTo>
                  <a:pt x="50175" y="168787"/>
                </a:lnTo>
                <a:lnTo>
                  <a:pt x="76727" y="136548"/>
                </a:lnTo>
                <a:lnTo>
                  <a:pt x="108079" y="106983"/>
                </a:lnTo>
                <a:lnTo>
                  <a:pt x="143830" y="80391"/>
                </a:lnTo>
                <a:lnTo>
                  <a:pt x="183579" y="57071"/>
                </a:lnTo>
                <a:lnTo>
                  <a:pt x="226924" y="37322"/>
                </a:lnTo>
                <a:lnTo>
                  <a:pt x="273465" y="21441"/>
                </a:lnTo>
                <a:lnTo>
                  <a:pt x="322799" y="9728"/>
                </a:lnTo>
                <a:lnTo>
                  <a:pt x="374526" y="2481"/>
                </a:lnTo>
                <a:lnTo>
                  <a:pt x="428244" y="0"/>
                </a:lnTo>
                <a:lnTo>
                  <a:pt x="481954" y="2481"/>
                </a:lnTo>
                <a:lnTo>
                  <a:pt x="533676" y="9728"/>
                </a:lnTo>
                <a:lnTo>
                  <a:pt x="583007" y="21441"/>
                </a:lnTo>
                <a:lnTo>
                  <a:pt x="629546" y="37322"/>
                </a:lnTo>
                <a:lnTo>
                  <a:pt x="672892" y="57071"/>
                </a:lnTo>
                <a:lnTo>
                  <a:pt x="712642" y="80391"/>
                </a:lnTo>
                <a:lnTo>
                  <a:pt x="748395" y="106983"/>
                </a:lnTo>
                <a:lnTo>
                  <a:pt x="779750" y="136548"/>
                </a:lnTo>
                <a:lnTo>
                  <a:pt x="806304" y="168787"/>
                </a:lnTo>
                <a:lnTo>
                  <a:pt x="827657" y="203402"/>
                </a:lnTo>
                <a:lnTo>
                  <a:pt x="843406" y="240094"/>
                </a:lnTo>
                <a:lnTo>
                  <a:pt x="853150" y="278565"/>
                </a:lnTo>
                <a:lnTo>
                  <a:pt x="856488" y="318516"/>
                </a:lnTo>
                <a:lnTo>
                  <a:pt x="853150" y="358466"/>
                </a:lnTo>
                <a:lnTo>
                  <a:pt x="843406" y="396937"/>
                </a:lnTo>
                <a:lnTo>
                  <a:pt x="827657" y="433629"/>
                </a:lnTo>
                <a:lnTo>
                  <a:pt x="806304" y="468244"/>
                </a:lnTo>
                <a:lnTo>
                  <a:pt x="779750" y="500483"/>
                </a:lnTo>
                <a:lnTo>
                  <a:pt x="748395" y="530048"/>
                </a:lnTo>
                <a:lnTo>
                  <a:pt x="712642" y="556640"/>
                </a:lnTo>
                <a:lnTo>
                  <a:pt x="672892" y="579960"/>
                </a:lnTo>
                <a:lnTo>
                  <a:pt x="629546" y="599709"/>
                </a:lnTo>
                <a:lnTo>
                  <a:pt x="583007" y="615590"/>
                </a:lnTo>
                <a:lnTo>
                  <a:pt x="533676" y="627303"/>
                </a:lnTo>
                <a:lnTo>
                  <a:pt x="481954" y="634550"/>
                </a:lnTo>
                <a:lnTo>
                  <a:pt x="428244" y="637032"/>
                </a:lnTo>
                <a:lnTo>
                  <a:pt x="374526" y="634550"/>
                </a:lnTo>
                <a:lnTo>
                  <a:pt x="322799" y="627303"/>
                </a:lnTo>
                <a:lnTo>
                  <a:pt x="273465" y="615590"/>
                </a:lnTo>
                <a:lnTo>
                  <a:pt x="226924" y="599709"/>
                </a:lnTo>
                <a:lnTo>
                  <a:pt x="183579" y="579960"/>
                </a:lnTo>
                <a:lnTo>
                  <a:pt x="143830" y="556640"/>
                </a:lnTo>
                <a:lnTo>
                  <a:pt x="108079" y="530048"/>
                </a:lnTo>
                <a:lnTo>
                  <a:pt x="76727" y="500483"/>
                </a:lnTo>
                <a:lnTo>
                  <a:pt x="50175" y="468244"/>
                </a:lnTo>
                <a:lnTo>
                  <a:pt x="28825" y="433629"/>
                </a:lnTo>
                <a:lnTo>
                  <a:pt x="13078" y="396937"/>
                </a:lnTo>
                <a:lnTo>
                  <a:pt x="3336" y="358466"/>
                </a:lnTo>
                <a:lnTo>
                  <a:pt x="0" y="318516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7" name="object 17"/>
          <p:cNvSpPr txBox="1"/>
          <p:nvPr/>
        </p:nvSpPr>
        <p:spPr>
          <a:xfrm>
            <a:off x="1710995" y="4063366"/>
            <a:ext cx="452438" cy="941604"/>
          </a:xfrm>
          <a:prstGeom prst="rect">
            <a:avLst/>
          </a:prstGeom>
        </p:spPr>
        <p:txBody>
          <a:bodyPr vert="horz" wrap="square" lIns="0" tIns="18098" rIns="0" bIns="0" rtlCol="0">
            <a:spAutoFit/>
          </a:bodyPr>
          <a:lstStyle/>
          <a:p>
            <a:pPr marL="19050">
              <a:spcBef>
                <a:spcPts val="143"/>
              </a:spcBef>
            </a:pPr>
            <a:r>
              <a:rPr sz="6000" spc="-8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</a:t>
            </a:r>
            <a:endParaRPr sz="6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73331" y="626339"/>
            <a:ext cx="16741496" cy="9071555"/>
          </a:xfrm>
          <a:custGeom>
            <a:avLst/>
            <a:gdLst/>
            <a:ahLst/>
            <a:cxnLst/>
            <a:rect l="l" t="t" r="r" b="b"/>
            <a:pathLst>
              <a:path w="16741496" h="9071555">
                <a:moveTo>
                  <a:pt x="0" y="0"/>
                </a:moveTo>
                <a:lnTo>
                  <a:pt x="16741496" y="0"/>
                </a:lnTo>
                <a:lnTo>
                  <a:pt x="16741496" y="9071554"/>
                </a:lnTo>
                <a:lnTo>
                  <a:pt x="0" y="907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7279701" y="1198741"/>
            <a:ext cx="793743" cy="7028642"/>
          </a:xfrm>
          <a:custGeom>
            <a:avLst/>
            <a:gdLst/>
            <a:ahLst/>
            <a:cxnLst/>
            <a:rect l="l" t="t" r="r" b="b"/>
            <a:pathLst>
              <a:path w="793743" h="7028642">
                <a:moveTo>
                  <a:pt x="0" y="0"/>
                </a:moveTo>
                <a:lnTo>
                  <a:pt x="793743" y="0"/>
                </a:lnTo>
                <a:lnTo>
                  <a:pt x="793743" y="7028642"/>
                </a:lnTo>
                <a:lnTo>
                  <a:pt x="0" y="70286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155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279701" y="1198741"/>
            <a:ext cx="788001" cy="3416703"/>
          </a:xfrm>
          <a:custGeom>
            <a:avLst/>
            <a:gdLst/>
            <a:ahLst/>
            <a:cxnLst/>
            <a:rect l="l" t="t" r="r" b="b"/>
            <a:pathLst>
              <a:path w="788001" h="3416703">
                <a:moveTo>
                  <a:pt x="0" y="0"/>
                </a:moveTo>
                <a:lnTo>
                  <a:pt x="788002" y="0"/>
                </a:lnTo>
                <a:lnTo>
                  <a:pt x="788002" y="3416703"/>
                </a:lnTo>
                <a:lnTo>
                  <a:pt x="0" y="34167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1358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17962" y="8252334"/>
            <a:ext cx="710738" cy="984022"/>
          </a:xfrm>
          <a:custGeom>
            <a:avLst/>
            <a:gdLst/>
            <a:ahLst/>
            <a:cxnLst/>
            <a:rect l="l" t="t" r="r" b="b"/>
            <a:pathLst>
              <a:path w="710738" h="984022">
                <a:moveTo>
                  <a:pt x="0" y="0"/>
                </a:moveTo>
                <a:lnTo>
                  <a:pt x="710738" y="0"/>
                </a:lnTo>
                <a:lnTo>
                  <a:pt x="710738" y="984022"/>
                </a:lnTo>
                <a:lnTo>
                  <a:pt x="0" y="9840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3181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376578" y="3756251"/>
            <a:ext cx="6543119" cy="101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0"/>
              </a:lnSpc>
            </a:pPr>
            <a:r>
              <a:rPr lang="en-US" sz="7000" spc="231" dirty="0">
                <a:solidFill>
                  <a:srgbClr val="583B8A"/>
                </a:solidFill>
                <a:latin typeface="Wedges"/>
              </a:rPr>
              <a:t>EXERCISE</a:t>
            </a:r>
          </a:p>
        </p:txBody>
      </p:sp>
      <p:sp>
        <p:nvSpPr>
          <p:cNvPr id="8" name="Freeform 8"/>
          <p:cNvSpPr/>
          <p:nvPr/>
        </p:nvSpPr>
        <p:spPr>
          <a:xfrm>
            <a:off x="1771835" y="5466930"/>
            <a:ext cx="723949" cy="726591"/>
          </a:xfrm>
          <a:custGeom>
            <a:avLst/>
            <a:gdLst/>
            <a:ahLst/>
            <a:cxnLst/>
            <a:rect l="l" t="t" r="r" b="b"/>
            <a:pathLst>
              <a:path w="723949" h="726591">
                <a:moveTo>
                  <a:pt x="0" y="0"/>
                </a:moveTo>
                <a:lnTo>
                  <a:pt x="723949" y="0"/>
                </a:lnTo>
                <a:lnTo>
                  <a:pt x="723949" y="726591"/>
                </a:lnTo>
                <a:lnTo>
                  <a:pt x="0" y="7265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378790" y="2907092"/>
            <a:ext cx="862938" cy="1634727"/>
          </a:xfrm>
          <a:custGeom>
            <a:avLst/>
            <a:gdLst/>
            <a:ahLst/>
            <a:cxnLst/>
            <a:rect l="l" t="t" r="r" b="b"/>
            <a:pathLst>
              <a:path w="862938" h="1634727">
                <a:moveTo>
                  <a:pt x="0" y="0"/>
                </a:moveTo>
                <a:lnTo>
                  <a:pt x="862938" y="0"/>
                </a:lnTo>
                <a:lnTo>
                  <a:pt x="862938" y="1634727"/>
                </a:lnTo>
                <a:lnTo>
                  <a:pt x="0" y="16347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b="-273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634847" y="5116893"/>
            <a:ext cx="491954" cy="493750"/>
          </a:xfrm>
          <a:custGeom>
            <a:avLst/>
            <a:gdLst/>
            <a:ahLst/>
            <a:cxnLst/>
            <a:rect l="l" t="t" r="r" b="b"/>
            <a:pathLst>
              <a:path w="491954" h="493750">
                <a:moveTo>
                  <a:pt x="0" y="0"/>
                </a:moveTo>
                <a:lnTo>
                  <a:pt x="491954" y="0"/>
                </a:lnTo>
                <a:lnTo>
                  <a:pt x="491954" y="493749"/>
                </a:lnTo>
                <a:lnTo>
                  <a:pt x="0" y="4937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634847" y="5987107"/>
            <a:ext cx="491954" cy="493750"/>
          </a:xfrm>
          <a:custGeom>
            <a:avLst/>
            <a:gdLst/>
            <a:ahLst/>
            <a:cxnLst/>
            <a:rect l="l" t="t" r="r" b="b"/>
            <a:pathLst>
              <a:path w="491954" h="493750">
                <a:moveTo>
                  <a:pt x="0" y="0"/>
                </a:moveTo>
                <a:lnTo>
                  <a:pt x="491954" y="0"/>
                </a:lnTo>
                <a:lnTo>
                  <a:pt x="491954" y="493750"/>
                </a:lnTo>
                <a:lnTo>
                  <a:pt x="0" y="4937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7279701" y="5932848"/>
            <a:ext cx="793743" cy="2319135"/>
          </a:xfrm>
          <a:custGeom>
            <a:avLst/>
            <a:gdLst/>
            <a:ahLst/>
            <a:cxnLst/>
            <a:rect l="l" t="t" r="r" b="b"/>
            <a:pathLst>
              <a:path w="793743" h="2319135">
                <a:moveTo>
                  <a:pt x="0" y="0"/>
                </a:moveTo>
                <a:lnTo>
                  <a:pt x="793743" y="0"/>
                </a:lnTo>
                <a:lnTo>
                  <a:pt x="793743" y="2319135"/>
                </a:lnTo>
                <a:lnTo>
                  <a:pt x="0" y="23191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b="-4592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7212503" y="61622"/>
            <a:ext cx="1075497" cy="1075497"/>
            <a:chOff x="901258" y="-730863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901258" y="-730863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C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97413" y="-721506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dirty="0">
                  <a:solidFill>
                    <a:srgbClr val="000000"/>
                  </a:solidFill>
                  <a:latin typeface="Montserrat Bold"/>
                </a:rPr>
                <a:t>12</a:t>
              </a:r>
            </a:p>
          </p:txBody>
        </p:sp>
      </p:grpSp>
      <p:sp>
        <p:nvSpPr>
          <p:cNvPr id="18" name="TextBox 7">
            <a:extLst>
              <a:ext uri="{FF2B5EF4-FFF2-40B4-BE49-F238E27FC236}">
                <a16:creationId xmlns:a16="http://schemas.microsoft.com/office/drawing/2014/main" id="{4024E8C1-1DF0-4C27-B639-7309ADD3840E}"/>
              </a:ext>
            </a:extLst>
          </p:cNvPr>
          <p:cNvSpPr txBox="1"/>
          <p:nvPr/>
        </p:nvSpPr>
        <p:spPr>
          <a:xfrm>
            <a:off x="9844359" y="4032064"/>
            <a:ext cx="7113311" cy="1230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999" dirty="0">
                <a:solidFill>
                  <a:srgbClr val="301D50"/>
                </a:solidFill>
                <a:latin typeface="Poppins"/>
              </a:rPr>
              <a:t>https://www.youtube.com/watch?v=dPK0afWdm50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633" y="1963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73252" y="607723"/>
            <a:ext cx="16741496" cy="9071555"/>
          </a:xfrm>
          <a:custGeom>
            <a:avLst/>
            <a:gdLst/>
            <a:ahLst/>
            <a:cxnLst/>
            <a:rect l="l" t="t" r="r" b="b"/>
            <a:pathLst>
              <a:path w="16741496" h="9071555">
                <a:moveTo>
                  <a:pt x="0" y="0"/>
                </a:moveTo>
                <a:lnTo>
                  <a:pt x="16741496" y="0"/>
                </a:lnTo>
                <a:lnTo>
                  <a:pt x="16741496" y="9071554"/>
                </a:lnTo>
                <a:lnTo>
                  <a:pt x="0" y="907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279701" y="1198741"/>
            <a:ext cx="793743" cy="7028642"/>
          </a:xfrm>
          <a:custGeom>
            <a:avLst/>
            <a:gdLst/>
            <a:ahLst/>
            <a:cxnLst/>
            <a:rect l="l" t="t" r="r" b="b"/>
            <a:pathLst>
              <a:path w="793743" h="7028642">
                <a:moveTo>
                  <a:pt x="0" y="0"/>
                </a:moveTo>
                <a:lnTo>
                  <a:pt x="793743" y="0"/>
                </a:lnTo>
                <a:lnTo>
                  <a:pt x="793743" y="7028642"/>
                </a:lnTo>
                <a:lnTo>
                  <a:pt x="0" y="70286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155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279701" y="1198741"/>
            <a:ext cx="788001" cy="3416703"/>
          </a:xfrm>
          <a:custGeom>
            <a:avLst/>
            <a:gdLst/>
            <a:ahLst/>
            <a:cxnLst/>
            <a:rect l="l" t="t" r="r" b="b"/>
            <a:pathLst>
              <a:path w="788001" h="3416703">
                <a:moveTo>
                  <a:pt x="0" y="0"/>
                </a:moveTo>
                <a:lnTo>
                  <a:pt x="788002" y="0"/>
                </a:lnTo>
                <a:lnTo>
                  <a:pt x="788002" y="3416703"/>
                </a:lnTo>
                <a:lnTo>
                  <a:pt x="0" y="34167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1358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17962" y="8252334"/>
            <a:ext cx="710738" cy="984022"/>
          </a:xfrm>
          <a:custGeom>
            <a:avLst/>
            <a:gdLst/>
            <a:ahLst/>
            <a:cxnLst/>
            <a:rect l="l" t="t" r="r" b="b"/>
            <a:pathLst>
              <a:path w="710738" h="984022">
                <a:moveTo>
                  <a:pt x="0" y="0"/>
                </a:moveTo>
                <a:lnTo>
                  <a:pt x="710738" y="0"/>
                </a:lnTo>
                <a:lnTo>
                  <a:pt x="710738" y="984022"/>
                </a:lnTo>
                <a:lnTo>
                  <a:pt x="0" y="9840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3181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7279701" y="5932848"/>
            <a:ext cx="793743" cy="2319135"/>
          </a:xfrm>
          <a:custGeom>
            <a:avLst/>
            <a:gdLst/>
            <a:ahLst/>
            <a:cxnLst/>
            <a:rect l="l" t="t" r="r" b="b"/>
            <a:pathLst>
              <a:path w="793743" h="2319135">
                <a:moveTo>
                  <a:pt x="0" y="0"/>
                </a:moveTo>
                <a:lnTo>
                  <a:pt x="793743" y="0"/>
                </a:lnTo>
                <a:lnTo>
                  <a:pt x="793743" y="2319135"/>
                </a:lnTo>
                <a:lnTo>
                  <a:pt x="0" y="23191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b="-4592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7188870" y="33639"/>
            <a:ext cx="1075497" cy="107549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C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dirty="0">
                  <a:solidFill>
                    <a:srgbClr val="000000"/>
                  </a:solidFill>
                  <a:latin typeface="Montserrat Bold"/>
                </a:rPr>
                <a:t>1</a:t>
              </a:r>
            </a:p>
          </p:txBody>
        </p:sp>
      </p:grpSp>
      <p:sp>
        <p:nvSpPr>
          <p:cNvPr id="18" name="object 11">
            <a:extLst>
              <a:ext uri="{FF2B5EF4-FFF2-40B4-BE49-F238E27FC236}">
                <a16:creationId xmlns:a16="http://schemas.microsoft.com/office/drawing/2014/main" id="{DBD1BEC8-8CC9-4980-9BC8-A293F1F89633}"/>
              </a:ext>
            </a:extLst>
          </p:cNvPr>
          <p:cNvSpPr txBox="1">
            <a:spLocks/>
          </p:cNvSpPr>
          <p:nvPr/>
        </p:nvSpPr>
        <p:spPr>
          <a:xfrm>
            <a:off x="773251" y="734830"/>
            <a:ext cx="16516447" cy="94160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18098" rIns="0" bIns="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050">
              <a:spcBef>
                <a:spcPts val="143"/>
              </a:spcBef>
            </a:pPr>
            <a:r>
              <a:rPr lang="en-MY" sz="6000" b="1" spc="-8" dirty="0">
                <a:solidFill>
                  <a:schemeClr val="bg1"/>
                </a:solidFill>
              </a:rPr>
              <a:t>PROJECT</a:t>
            </a:r>
            <a:r>
              <a:rPr lang="en-MY" sz="6000" b="1" spc="-53" dirty="0">
                <a:solidFill>
                  <a:schemeClr val="bg1"/>
                </a:solidFill>
              </a:rPr>
              <a:t> MANAGEMENT </a:t>
            </a:r>
            <a:r>
              <a:rPr lang="en-MY" sz="6000" b="1" spc="-15" dirty="0">
                <a:solidFill>
                  <a:schemeClr val="bg1"/>
                </a:solidFill>
              </a:rPr>
              <a:t>METHODOLOGY (PMBOK)</a:t>
            </a:r>
          </a:p>
        </p:txBody>
      </p:sp>
      <p:graphicFrame>
        <p:nvGraphicFramePr>
          <p:cNvPr id="19" name="object 12">
            <a:extLst>
              <a:ext uri="{FF2B5EF4-FFF2-40B4-BE49-F238E27FC236}">
                <a16:creationId xmlns:a16="http://schemas.microsoft.com/office/drawing/2014/main" id="{42F574F9-E119-4BBB-BBD5-9F6EEFFE3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957454"/>
              </p:ext>
            </p:extLst>
          </p:nvPr>
        </p:nvGraphicFramePr>
        <p:xfrm>
          <a:off x="1028700" y="1750625"/>
          <a:ext cx="16138208" cy="7887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0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0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7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245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3000" b="1" dirty="0">
                          <a:solidFill>
                            <a:srgbClr val="FFFFFF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PHASE</a:t>
                      </a:r>
                      <a:endParaRPr sz="3000" dirty="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466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29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3000" b="1" spc="-10" dirty="0">
                          <a:solidFill>
                            <a:srgbClr val="FFFFFF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ACTIVITIES</a:t>
                      </a:r>
                      <a:endParaRPr sz="300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466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29FC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3000" b="1" spc="-5" dirty="0">
                          <a:solidFill>
                            <a:srgbClr val="FFFFFF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DELIVERABLES</a:t>
                      </a:r>
                      <a:endParaRPr sz="300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466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29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582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3000" b="1" spc="-1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INITIATION</a:t>
                      </a:r>
                      <a:endParaRPr sz="300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466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FEB"/>
                    </a:solidFill>
                  </a:tcPr>
                </a:tc>
                <a:tc>
                  <a:txBody>
                    <a:bodyPr/>
                    <a:lstStyle/>
                    <a:p>
                      <a:pPr marL="548640" marR="1946910" indent="-457200">
                        <a:lnSpc>
                          <a:spcPct val="100000"/>
                        </a:lnSpc>
                        <a:spcBef>
                          <a:spcPts val="275"/>
                        </a:spcBef>
                        <a:buAutoNum type="arabicPeriod"/>
                      </a:pP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Develop Project </a:t>
                      </a:r>
                      <a:r>
                        <a:rPr sz="2400" spc="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charter  </a:t>
                      </a:r>
                      <a:endParaRPr lang="en-US" sz="2400" spc="10" dirty="0">
                        <a:solidFill>
                          <a:srgbClr val="245271"/>
                        </a:solidFill>
                        <a:latin typeface="Tw Cen MT" panose="020B0602020104020603"/>
                        <a:cs typeface="Tw Cen MT" panose="020B0602020104020603"/>
                      </a:endParaRPr>
                    </a:p>
                    <a:p>
                      <a:pPr marL="548640" marR="1946910" indent="-457200">
                        <a:lnSpc>
                          <a:spcPct val="100000"/>
                        </a:lnSpc>
                        <a:spcBef>
                          <a:spcPts val="275"/>
                        </a:spcBef>
                        <a:buAutoNum type="arabicPeriod"/>
                      </a:pP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Identify</a:t>
                      </a:r>
                      <a:r>
                        <a:rPr sz="2400" spc="1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stakeholder</a:t>
                      </a:r>
                      <a:endParaRPr sz="2400" dirty="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5238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F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Project </a:t>
                      </a:r>
                      <a:r>
                        <a:rPr sz="2400" spc="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charter</a:t>
                      </a:r>
                      <a:r>
                        <a:rPr sz="2400" spc="3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</a:t>
                      </a: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document</a:t>
                      </a:r>
                      <a:endParaRPr sz="240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5238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75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3000" b="1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PLANNING</a:t>
                      </a:r>
                      <a:endParaRPr sz="3000" dirty="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6"/>
                    </a:solidFill>
                  </a:tcPr>
                </a:tc>
                <a:tc>
                  <a:txBody>
                    <a:bodyPr/>
                    <a:lstStyle/>
                    <a:p>
                      <a:pPr marL="548640" marR="1064260" indent="-457200" algn="just">
                        <a:lnSpc>
                          <a:spcPct val="100000"/>
                        </a:lnSpc>
                        <a:spcBef>
                          <a:spcPts val="275"/>
                        </a:spcBef>
                        <a:buAutoNum type="arabicPeriod"/>
                      </a:pP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Develop project management </a:t>
                      </a: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plan</a:t>
                      </a:r>
                      <a:endParaRPr lang="en-US" sz="2400" spc="-5" dirty="0">
                        <a:solidFill>
                          <a:srgbClr val="245271"/>
                        </a:solidFill>
                        <a:latin typeface="Tw Cen MT" panose="020B0602020104020603"/>
                        <a:cs typeface="Tw Cen MT" panose="020B0602020104020603"/>
                      </a:endParaRPr>
                    </a:p>
                    <a:p>
                      <a:pPr marL="548640" marR="1064260" indent="-457200" algn="just">
                        <a:lnSpc>
                          <a:spcPct val="100000"/>
                        </a:lnSpc>
                        <a:spcBef>
                          <a:spcPts val="275"/>
                        </a:spcBef>
                        <a:buAutoNum type="arabicPeriod"/>
                      </a:pP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Define</a:t>
                      </a:r>
                      <a:r>
                        <a:rPr sz="240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</a:t>
                      </a: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scope</a:t>
                      </a:r>
                      <a:endParaRPr lang="en-US" sz="2400" spc="-5" dirty="0">
                        <a:solidFill>
                          <a:srgbClr val="245271"/>
                        </a:solidFill>
                        <a:latin typeface="Tw Cen MT" panose="020B0602020104020603"/>
                        <a:cs typeface="Tw Cen MT" panose="020B0602020104020603"/>
                      </a:endParaRPr>
                    </a:p>
                    <a:p>
                      <a:pPr marL="548640" marR="1064260" indent="-457200" algn="just">
                        <a:lnSpc>
                          <a:spcPct val="100000"/>
                        </a:lnSpc>
                        <a:spcBef>
                          <a:spcPts val="275"/>
                        </a:spcBef>
                        <a:buAutoNum type="arabicPeriod"/>
                      </a:pP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Create </a:t>
                      </a:r>
                      <a:r>
                        <a:rPr sz="240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WBS </a:t>
                      </a: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&amp; 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Develop </a:t>
                      </a:r>
                      <a:r>
                        <a:rPr sz="240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schedule</a:t>
                      </a:r>
                      <a:endParaRPr lang="en-US" sz="2400" dirty="0">
                        <a:solidFill>
                          <a:srgbClr val="245271"/>
                        </a:solidFill>
                        <a:latin typeface="Tw Cen MT" panose="020B0602020104020603"/>
                        <a:cs typeface="Tw Cen MT" panose="020B0602020104020603"/>
                      </a:endParaRPr>
                    </a:p>
                    <a:p>
                      <a:pPr marL="548640" marR="1064260" indent="-457200" algn="just">
                        <a:lnSpc>
                          <a:spcPct val="100000"/>
                        </a:lnSpc>
                        <a:spcBef>
                          <a:spcPts val="275"/>
                        </a:spcBef>
                        <a:buAutoNum type="arabicPeriod"/>
                      </a:pPr>
                      <a:r>
                        <a:rPr lang="en-US" sz="240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E</a:t>
                      </a: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stimate cost &amp; </a:t>
                      </a:r>
                      <a:r>
                        <a:rPr sz="240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Determine 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budget</a:t>
                      </a:r>
                      <a:endParaRPr lang="en-US" sz="2400" spc="-10" dirty="0">
                        <a:solidFill>
                          <a:srgbClr val="245271"/>
                        </a:solidFill>
                        <a:latin typeface="Tw Cen MT" panose="020B0602020104020603"/>
                        <a:cs typeface="Tw Cen MT" panose="020B0602020104020603"/>
                      </a:endParaRPr>
                    </a:p>
                    <a:p>
                      <a:pPr marL="548640" marR="1064260" indent="-457200" algn="just">
                        <a:lnSpc>
                          <a:spcPct val="100000"/>
                        </a:lnSpc>
                        <a:spcBef>
                          <a:spcPts val="275"/>
                        </a:spcBef>
                        <a:buAutoNum type="arabicPeriod"/>
                      </a:pP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Plan</a:t>
                      </a:r>
                      <a:r>
                        <a:rPr sz="240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</a:t>
                      </a: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resource</a:t>
                      </a:r>
                      <a:endParaRPr lang="en-US" sz="2400" spc="-5" dirty="0">
                        <a:solidFill>
                          <a:schemeClr val="tx1"/>
                        </a:solidFill>
                        <a:latin typeface="Tw Cen MT" panose="020B0602020104020603"/>
                        <a:cs typeface="Tw Cen MT" panose="020B0602020104020603"/>
                      </a:endParaRPr>
                    </a:p>
                    <a:p>
                      <a:pPr marL="548640" marR="1064260" indent="-457200" algn="just">
                        <a:lnSpc>
                          <a:spcPct val="100000"/>
                        </a:lnSpc>
                        <a:spcBef>
                          <a:spcPts val="275"/>
                        </a:spcBef>
                        <a:buAutoNum type="arabicPeriod"/>
                      </a:pPr>
                      <a:r>
                        <a:rPr sz="240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Communication 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management</a:t>
                      </a:r>
                      <a:endParaRPr lang="en-US" sz="2400" spc="-10" dirty="0">
                        <a:solidFill>
                          <a:srgbClr val="245271"/>
                        </a:solidFill>
                        <a:latin typeface="Tw Cen MT" panose="020B0602020104020603"/>
                        <a:cs typeface="Tw Cen MT" panose="020B0602020104020603"/>
                      </a:endParaRPr>
                    </a:p>
                    <a:p>
                      <a:pPr marL="548640" marR="1064260" indent="-457200" algn="just">
                        <a:lnSpc>
                          <a:spcPct val="100000"/>
                        </a:lnSpc>
                        <a:spcBef>
                          <a:spcPts val="275"/>
                        </a:spcBef>
                        <a:buAutoNum type="arabicPeriod"/>
                      </a:pP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Risk 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Management</a:t>
                      </a:r>
                      <a:endParaRPr lang="en-US" sz="2400" spc="-10" dirty="0">
                        <a:solidFill>
                          <a:srgbClr val="245271"/>
                        </a:solidFill>
                        <a:latin typeface="Tw Cen MT" panose="020B0602020104020603"/>
                        <a:cs typeface="Tw Cen MT" panose="020B0602020104020603"/>
                      </a:endParaRPr>
                    </a:p>
                    <a:p>
                      <a:pPr marL="548640" marR="1064260" indent="-457200" algn="just">
                        <a:lnSpc>
                          <a:spcPct val="100000"/>
                        </a:lnSpc>
                        <a:spcBef>
                          <a:spcPts val="275"/>
                        </a:spcBef>
                        <a:buAutoNum type="arabicPeriod"/>
                      </a:pP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Procurement</a:t>
                      </a:r>
                      <a:endParaRPr lang="en-US" sz="2400" spc="-5" dirty="0">
                        <a:solidFill>
                          <a:srgbClr val="245271"/>
                        </a:solidFill>
                        <a:latin typeface="Tw Cen MT" panose="020B0602020104020603"/>
                        <a:cs typeface="Tw Cen MT" panose="020B0602020104020603"/>
                      </a:endParaRPr>
                    </a:p>
                    <a:p>
                      <a:pPr marL="548640" marR="1064260" indent="-457200" algn="just">
                        <a:lnSpc>
                          <a:spcPct val="100000"/>
                        </a:lnSpc>
                        <a:spcBef>
                          <a:spcPts val="275"/>
                        </a:spcBef>
                        <a:buAutoNum type="arabicPeriod"/>
                      </a:pP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Stakeholder</a:t>
                      </a:r>
                      <a:r>
                        <a:rPr sz="2400" spc="2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Management</a:t>
                      </a:r>
                      <a:endParaRPr sz="2400" dirty="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5238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Project </a:t>
                      </a: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implementation</a:t>
                      </a:r>
                      <a:r>
                        <a:rPr sz="2400" spc="2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plan</a:t>
                      </a:r>
                      <a:endParaRPr sz="2400" dirty="0">
                        <a:latin typeface="Tw Cen MT" panose="020B0602020104020603"/>
                        <a:cs typeface="Tw Cen MT" panose="020B0602020104020603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~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</a:t>
                      </a: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Timeline</a:t>
                      </a:r>
                      <a:endParaRPr sz="2400" dirty="0">
                        <a:latin typeface="Tw Cen MT" panose="020B0602020104020603"/>
                        <a:cs typeface="Tw Cen MT" panose="020B0602020104020603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~ Cost</a:t>
                      </a:r>
                      <a:endParaRPr sz="2400" dirty="0">
                        <a:latin typeface="Tw Cen MT" panose="020B0602020104020603"/>
                        <a:cs typeface="Tw Cen MT" panose="020B0602020104020603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~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Resource</a:t>
                      </a:r>
                      <a:endParaRPr sz="2400" dirty="0">
                        <a:latin typeface="Tw Cen MT" panose="020B0602020104020603"/>
                        <a:cs typeface="Tw Cen MT" panose="020B0602020104020603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~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Risk</a:t>
                      </a:r>
                      <a:endParaRPr sz="2400" dirty="0">
                        <a:latin typeface="Tw Cen MT" panose="020B0602020104020603"/>
                        <a:cs typeface="Tw Cen MT" panose="020B0602020104020603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~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Procurement</a:t>
                      </a:r>
                      <a:endParaRPr sz="2400" dirty="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5238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67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3000" b="1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EXECUTION</a:t>
                      </a:r>
                      <a:endParaRPr sz="300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4857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FEB"/>
                    </a:solidFill>
                  </a:tcPr>
                </a:tc>
                <a:tc>
                  <a:txBody>
                    <a:bodyPr/>
                    <a:lstStyle/>
                    <a:p>
                      <a:pPr marL="548640" marR="1623060" indent="-457200">
                        <a:lnSpc>
                          <a:spcPct val="100000"/>
                        </a:lnSpc>
                        <a:spcBef>
                          <a:spcPts val="280"/>
                        </a:spcBef>
                        <a:buAutoNum type="arabicPeriod"/>
                      </a:pP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Execute </a:t>
                      </a: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&amp; </a:t>
                      </a:r>
                      <a:r>
                        <a:rPr sz="2400" spc="-1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manage </a:t>
                      </a: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the plan</a:t>
                      </a:r>
                      <a:endParaRPr lang="en-US" sz="2400" spc="-5" dirty="0">
                        <a:solidFill>
                          <a:srgbClr val="245271"/>
                        </a:solidFill>
                        <a:latin typeface="Tw Cen MT" panose="020B0602020104020603"/>
                        <a:cs typeface="Tw Cen MT" panose="020B0602020104020603"/>
                      </a:endParaRPr>
                    </a:p>
                    <a:p>
                      <a:pPr marL="548640" marR="1623060" indent="-457200">
                        <a:lnSpc>
                          <a:spcPct val="100000"/>
                        </a:lnSpc>
                        <a:spcBef>
                          <a:spcPts val="280"/>
                        </a:spcBef>
                        <a:buAutoNum type="arabicPeriod"/>
                      </a:pP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Acquire 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project</a:t>
                      </a:r>
                      <a:r>
                        <a:rPr sz="2400" spc="3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</a:t>
                      </a: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team</a:t>
                      </a:r>
                      <a:endParaRPr sz="2400" dirty="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F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3000" b="1" spc="-1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CONTROL</a:t>
                      </a:r>
                      <a:r>
                        <a:rPr sz="3000" b="1" spc="-4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</a:t>
                      </a:r>
                      <a:r>
                        <a:rPr sz="3000" b="1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&amp;</a:t>
                      </a:r>
                      <a:endParaRPr sz="3000">
                        <a:latin typeface="Tw Cen MT" panose="020B0602020104020603"/>
                        <a:cs typeface="Tw Cen MT" panose="020B0602020104020603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3000" b="1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MONITORING</a:t>
                      </a:r>
                      <a:endParaRPr sz="300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lang="en-US" sz="2400" spc="-2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1. </a:t>
                      </a:r>
                      <a:r>
                        <a:rPr sz="2400" spc="-2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Perform </a:t>
                      </a:r>
                      <a:r>
                        <a:rPr sz="240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change</a:t>
                      </a:r>
                      <a:r>
                        <a:rPr sz="2400" spc="5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control</a:t>
                      </a:r>
                      <a:endParaRPr sz="2400" dirty="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1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Change</a:t>
                      </a:r>
                      <a:r>
                        <a:rPr sz="2400" spc="2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control</a:t>
                      </a:r>
                      <a:endParaRPr sz="2400">
                        <a:latin typeface="Tw Cen MT" panose="020B0602020104020603"/>
                        <a:cs typeface="Tw Cen MT" panose="020B0602020104020603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Progress</a:t>
                      </a:r>
                      <a:r>
                        <a:rPr sz="2400" spc="2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</a:t>
                      </a: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Report</a:t>
                      </a:r>
                      <a:endParaRPr sz="240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582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3000" b="1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CLOSING</a:t>
                      </a:r>
                      <a:endParaRPr sz="3000" dirty="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4857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Close 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project </a:t>
                      </a: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– i.e</a:t>
                      </a:r>
                      <a:r>
                        <a:rPr sz="2400" spc="2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Procurement</a:t>
                      </a:r>
                      <a:endParaRPr sz="2400" dirty="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5429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FEB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1736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Project</a:t>
                      </a:r>
                      <a:r>
                        <a:rPr sz="2400" spc="-7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</a:t>
                      </a: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closure  Lesson</a:t>
                      </a:r>
                      <a:r>
                        <a:rPr sz="2400" spc="-2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</a:t>
                      </a:r>
                      <a:r>
                        <a:rPr sz="240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learnt</a:t>
                      </a:r>
                      <a:endParaRPr sz="2400" dirty="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5429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847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73252" y="495300"/>
            <a:ext cx="16752748" cy="9144000"/>
          </a:xfrm>
          <a:custGeom>
            <a:avLst/>
            <a:gdLst/>
            <a:ahLst/>
            <a:cxnLst/>
            <a:rect l="l" t="t" r="r" b="b"/>
            <a:pathLst>
              <a:path w="16741496" h="9071555">
                <a:moveTo>
                  <a:pt x="0" y="0"/>
                </a:moveTo>
                <a:lnTo>
                  <a:pt x="16741496" y="0"/>
                </a:lnTo>
                <a:lnTo>
                  <a:pt x="16741496" y="9071554"/>
                </a:lnTo>
                <a:lnTo>
                  <a:pt x="0" y="907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17962" y="5121556"/>
            <a:ext cx="710738" cy="4114800"/>
          </a:xfrm>
          <a:custGeom>
            <a:avLst/>
            <a:gdLst/>
            <a:ahLst/>
            <a:cxnLst/>
            <a:rect l="l" t="t" r="r" b="b"/>
            <a:pathLst>
              <a:path w="710738" h="4114800">
                <a:moveTo>
                  <a:pt x="0" y="0"/>
                </a:moveTo>
                <a:lnTo>
                  <a:pt x="710738" y="0"/>
                </a:lnTo>
                <a:lnTo>
                  <a:pt x="7107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279701" y="1198741"/>
            <a:ext cx="793743" cy="3384176"/>
          </a:xfrm>
          <a:custGeom>
            <a:avLst/>
            <a:gdLst/>
            <a:ahLst/>
            <a:cxnLst/>
            <a:rect l="l" t="t" r="r" b="b"/>
            <a:pathLst>
              <a:path w="793743" h="3384176">
                <a:moveTo>
                  <a:pt x="0" y="0"/>
                </a:moveTo>
                <a:lnTo>
                  <a:pt x="793743" y="0"/>
                </a:lnTo>
                <a:lnTo>
                  <a:pt x="793743" y="3384176"/>
                </a:lnTo>
                <a:lnTo>
                  <a:pt x="0" y="33841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003135" y="4382892"/>
            <a:ext cx="702391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600" dirty="0">
                <a:solidFill>
                  <a:srgbClr val="301D50"/>
                </a:solidFill>
                <a:latin typeface="Poppins Bold"/>
              </a:rPr>
              <a:t>APPENDIX 1</a:t>
            </a:r>
          </a:p>
        </p:txBody>
      </p:sp>
      <p:sp>
        <p:nvSpPr>
          <p:cNvPr id="7" name="Freeform 7"/>
          <p:cNvSpPr/>
          <p:nvPr/>
        </p:nvSpPr>
        <p:spPr>
          <a:xfrm>
            <a:off x="7094242" y="7309049"/>
            <a:ext cx="1143000" cy="1084811"/>
          </a:xfrm>
          <a:custGeom>
            <a:avLst/>
            <a:gdLst/>
            <a:ahLst/>
            <a:cxnLst/>
            <a:rect l="l" t="t" r="r" b="b"/>
            <a:pathLst>
              <a:path w="1143000" h="1084811">
                <a:moveTo>
                  <a:pt x="0" y="0"/>
                </a:moveTo>
                <a:lnTo>
                  <a:pt x="1142999" y="0"/>
                </a:lnTo>
                <a:lnTo>
                  <a:pt x="1142999" y="1084810"/>
                </a:lnTo>
                <a:lnTo>
                  <a:pt x="0" y="10848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848892" y="2004040"/>
            <a:ext cx="1340637" cy="1133447"/>
          </a:xfrm>
          <a:custGeom>
            <a:avLst/>
            <a:gdLst/>
            <a:ahLst/>
            <a:cxnLst/>
            <a:rect l="l" t="t" r="r" b="b"/>
            <a:pathLst>
              <a:path w="1340637" h="1133447">
                <a:moveTo>
                  <a:pt x="0" y="0"/>
                </a:moveTo>
                <a:lnTo>
                  <a:pt x="1340636" y="0"/>
                </a:lnTo>
                <a:lnTo>
                  <a:pt x="1340636" y="1133447"/>
                </a:lnTo>
                <a:lnTo>
                  <a:pt x="0" y="11334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483990" y="3314700"/>
            <a:ext cx="7355210" cy="4283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99"/>
              </a:lnSpc>
            </a:pPr>
            <a:r>
              <a:rPr lang="en-US" sz="9600" spc="329" dirty="0" err="1">
                <a:solidFill>
                  <a:srgbClr val="583B8A"/>
                </a:solidFill>
                <a:latin typeface="Wedges"/>
              </a:rPr>
              <a:t>PROject</a:t>
            </a:r>
            <a:r>
              <a:rPr lang="en-US" sz="9600" spc="329" dirty="0">
                <a:solidFill>
                  <a:srgbClr val="583B8A"/>
                </a:solidFill>
                <a:latin typeface="Wedges"/>
              </a:rPr>
              <a:t> </a:t>
            </a:r>
            <a:r>
              <a:rPr lang="en-US" sz="7200" spc="329" dirty="0">
                <a:solidFill>
                  <a:srgbClr val="583B8A"/>
                </a:solidFill>
                <a:latin typeface="Wedges"/>
              </a:rPr>
              <a:t>management</a:t>
            </a:r>
            <a:r>
              <a:rPr lang="en-US" sz="9600" spc="329" dirty="0">
                <a:solidFill>
                  <a:srgbClr val="583B8A"/>
                </a:solidFill>
                <a:latin typeface="Wedges"/>
              </a:rPr>
              <a:t> plan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007472" y="109951"/>
            <a:ext cx="1075497" cy="107549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C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Montserrat Bold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02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99858" y="550573"/>
            <a:ext cx="16955631" cy="9071555"/>
          </a:xfrm>
          <a:custGeom>
            <a:avLst/>
            <a:gdLst/>
            <a:ahLst/>
            <a:cxnLst/>
            <a:rect l="l" t="t" r="r" b="b"/>
            <a:pathLst>
              <a:path w="16955631" h="9071555">
                <a:moveTo>
                  <a:pt x="0" y="0"/>
                </a:moveTo>
                <a:lnTo>
                  <a:pt x="16955632" y="0"/>
                </a:lnTo>
                <a:lnTo>
                  <a:pt x="16955632" y="9071554"/>
                </a:lnTo>
                <a:lnTo>
                  <a:pt x="0" y="907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015072" y="1084359"/>
            <a:ext cx="793743" cy="8118283"/>
          </a:xfrm>
          <a:custGeom>
            <a:avLst/>
            <a:gdLst/>
            <a:ahLst/>
            <a:cxnLst/>
            <a:rect l="l" t="t" r="r" b="b"/>
            <a:pathLst>
              <a:path w="793743" h="8118283">
                <a:moveTo>
                  <a:pt x="0" y="0"/>
                </a:moveTo>
                <a:lnTo>
                  <a:pt x="793743" y="0"/>
                </a:lnTo>
                <a:lnTo>
                  <a:pt x="793743" y="8118282"/>
                </a:lnTo>
                <a:lnTo>
                  <a:pt x="0" y="8118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86546" y="1676406"/>
            <a:ext cx="13182257" cy="429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99"/>
              </a:lnSpc>
            </a:pPr>
            <a:r>
              <a:rPr lang="en-US" sz="9999" spc="329" dirty="0" err="1">
                <a:solidFill>
                  <a:srgbClr val="583B8A"/>
                </a:solidFill>
                <a:latin typeface="Wedges"/>
              </a:rPr>
              <a:t>PROject</a:t>
            </a:r>
            <a:r>
              <a:rPr lang="en-US" sz="9999" spc="329" dirty="0">
                <a:solidFill>
                  <a:srgbClr val="583B8A"/>
                </a:solidFill>
                <a:latin typeface="Wedges"/>
              </a:rPr>
              <a:t> management plan</a:t>
            </a:r>
          </a:p>
        </p:txBody>
      </p:sp>
      <p:sp>
        <p:nvSpPr>
          <p:cNvPr id="6" name="Freeform 6"/>
          <p:cNvSpPr/>
          <p:nvPr/>
        </p:nvSpPr>
        <p:spPr>
          <a:xfrm>
            <a:off x="15449448" y="7048500"/>
            <a:ext cx="780433" cy="783282"/>
          </a:xfrm>
          <a:custGeom>
            <a:avLst/>
            <a:gdLst/>
            <a:ahLst/>
            <a:cxnLst/>
            <a:rect l="l" t="t" r="r" b="b"/>
            <a:pathLst>
              <a:path w="780433" h="783282">
                <a:moveTo>
                  <a:pt x="0" y="0"/>
                </a:moveTo>
                <a:lnTo>
                  <a:pt x="780433" y="0"/>
                </a:lnTo>
                <a:lnTo>
                  <a:pt x="780433" y="783281"/>
                </a:lnTo>
                <a:lnTo>
                  <a:pt x="0" y="7832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499785" y="4495806"/>
            <a:ext cx="983464" cy="970947"/>
          </a:xfrm>
          <a:custGeom>
            <a:avLst/>
            <a:gdLst/>
            <a:ahLst/>
            <a:cxnLst/>
            <a:rect l="l" t="t" r="r" b="b"/>
            <a:pathLst>
              <a:path w="983464" h="970947">
                <a:moveTo>
                  <a:pt x="0" y="0"/>
                </a:moveTo>
                <a:lnTo>
                  <a:pt x="983464" y="0"/>
                </a:lnTo>
                <a:lnTo>
                  <a:pt x="983464" y="970947"/>
                </a:lnTo>
                <a:lnTo>
                  <a:pt x="0" y="9709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209932" y="7727418"/>
            <a:ext cx="983464" cy="970947"/>
          </a:xfrm>
          <a:custGeom>
            <a:avLst/>
            <a:gdLst/>
            <a:ahLst/>
            <a:cxnLst/>
            <a:rect l="l" t="t" r="r" b="b"/>
            <a:pathLst>
              <a:path w="983464" h="970947">
                <a:moveTo>
                  <a:pt x="0" y="0"/>
                </a:moveTo>
                <a:lnTo>
                  <a:pt x="983464" y="0"/>
                </a:lnTo>
                <a:lnTo>
                  <a:pt x="983464" y="970947"/>
                </a:lnTo>
                <a:lnTo>
                  <a:pt x="0" y="9709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5545692" y="1028700"/>
            <a:ext cx="1075497" cy="107549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C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Montserrat Bold"/>
                </a:rPr>
                <a:t>3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116921" y="6474021"/>
            <a:ext cx="11321503" cy="1705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301D50"/>
                </a:solidFill>
                <a:latin typeface="Poppins Bold"/>
              </a:rPr>
              <a:t>APPENDIX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73252" y="495300"/>
            <a:ext cx="16752748" cy="9144000"/>
          </a:xfrm>
          <a:custGeom>
            <a:avLst/>
            <a:gdLst/>
            <a:ahLst/>
            <a:cxnLst/>
            <a:rect l="l" t="t" r="r" b="b"/>
            <a:pathLst>
              <a:path w="16741496" h="9071555">
                <a:moveTo>
                  <a:pt x="0" y="0"/>
                </a:moveTo>
                <a:lnTo>
                  <a:pt x="16741496" y="0"/>
                </a:lnTo>
                <a:lnTo>
                  <a:pt x="16741496" y="9071554"/>
                </a:lnTo>
                <a:lnTo>
                  <a:pt x="0" y="907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17962" y="5121556"/>
            <a:ext cx="710738" cy="4114800"/>
          </a:xfrm>
          <a:custGeom>
            <a:avLst/>
            <a:gdLst/>
            <a:ahLst/>
            <a:cxnLst/>
            <a:rect l="l" t="t" r="r" b="b"/>
            <a:pathLst>
              <a:path w="710738" h="4114800">
                <a:moveTo>
                  <a:pt x="0" y="0"/>
                </a:moveTo>
                <a:lnTo>
                  <a:pt x="710738" y="0"/>
                </a:lnTo>
                <a:lnTo>
                  <a:pt x="7107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279701" y="1198741"/>
            <a:ext cx="793743" cy="3384176"/>
          </a:xfrm>
          <a:custGeom>
            <a:avLst/>
            <a:gdLst/>
            <a:ahLst/>
            <a:cxnLst/>
            <a:rect l="l" t="t" r="r" b="b"/>
            <a:pathLst>
              <a:path w="793743" h="3384176">
                <a:moveTo>
                  <a:pt x="0" y="0"/>
                </a:moveTo>
                <a:lnTo>
                  <a:pt x="793743" y="0"/>
                </a:lnTo>
                <a:lnTo>
                  <a:pt x="793743" y="3384176"/>
                </a:lnTo>
                <a:lnTo>
                  <a:pt x="0" y="33841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050760" y="1041303"/>
            <a:ext cx="7023910" cy="800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666666"/>
                </a:solidFill>
                <a:latin typeface="Arial" panose="020B0604020202020204" pitchFamily="34" charset="0"/>
              </a:rPr>
              <a:t>Determining and Documenting </a:t>
            </a:r>
            <a:r>
              <a:rPr lang="en-US" sz="4000" dirty="0">
                <a:solidFill>
                  <a:srgbClr val="666666"/>
                </a:solidFill>
                <a:latin typeface="Arial" panose="020B0604020202020204" pitchFamily="34" charset="0"/>
              </a:rPr>
              <a:t>a list of specific project goals, deliverables, tasks, costs and deadline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666666"/>
                </a:solidFill>
                <a:latin typeface="Arial" panose="020B0604020202020204" pitchFamily="34" charset="0"/>
              </a:rPr>
              <a:t>Explains the boundaries </a:t>
            </a:r>
            <a:r>
              <a:rPr lang="en-US" sz="4000" dirty="0">
                <a:solidFill>
                  <a:srgbClr val="666666"/>
                </a:solidFill>
                <a:latin typeface="Arial" panose="020B0604020202020204" pitchFamily="34" charset="0"/>
              </a:rPr>
              <a:t>of the project,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666666"/>
                </a:solidFill>
                <a:latin typeface="Arial" panose="020B0604020202020204" pitchFamily="34" charset="0"/>
              </a:rPr>
              <a:t>Establishes responsibilities </a:t>
            </a:r>
            <a:r>
              <a:rPr lang="en-US" sz="4000" dirty="0">
                <a:solidFill>
                  <a:srgbClr val="666666"/>
                </a:solidFill>
                <a:latin typeface="Arial" panose="020B0604020202020204" pitchFamily="34" charset="0"/>
              </a:rPr>
              <a:t>for each team member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666666"/>
                </a:solidFill>
                <a:latin typeface="Arial" panose="020B0604020202020204" pitchFamily="34" charset="0"/>
              </a:rPr>
              <a:t>Sets up procedures </a:t>
            </a:r>
            <a:r>
              <a:rPr lang="en-US" sz="4000" dirty="0">
                <a:solidFill>
                  <a:srgbClr val="666666"/>
                </a:solidFill>
                <a:latin typeface="Arial" panose="020B0604020202020204" pitchFamily="34" charset="0"/>
              </a:rPr>
              <a:t>for how completed work will be verified and approved.</a:t>
            </a:r>
            <a:endParaRPr lang="en-US" sz="4000" dirty="0">
              <a:solidFill>
                <a:srgbClr val="301D50"/>
              </a:solidFill>
              <a:latin typeface="Poppi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7094242" y="7309049"/>
            <a:ext cx="1143000" cy="1084811"/>
          </a:xfrm>
          <a:custGeom>
            <a:avLst/>
            <a:gdLst/>
            <a:ahLst/>
            <a:cxnLst/>
            <a:rect l="l" t="t" r="r" b="b"/>
            <a:pathLst>
              <a:path w="1143000" h="1084811">
                <a:moveTo>
                  <a:pt x="0" y="0"/>
                </a:moveTo>
                <a:lnTo>
                  <a:pt x="1142999" y="0"/>
                </a:lnTo>
                <a:lnTo>
                  <a:pt x="1142999" y="1084810"/>
                </a:lnTo>
                <a:lnTo>
                  <a:pt x="0" y="10848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848892" y="2004040"/>
            <a:ext cx="1340637" cy="1133447"/>
          </a:xfrm>
          <a:custGeom>
            <a:avLst/>
            <a:gdLst/>
            <a:ahLst/>
            <a:cxnLst/>
            <a:rect l="l" t="t" r="r" b="b"/>
            <a:pathLst>
              <a:path w="1340637" h="1133447">
                <a:moveTo>
                  <a:pt x="0" y="0"/>
                </a:moveTo>
                <a:lnTo>
                  <a:pt x="1340636" y="0"/>
                </a:lnTo>
                <a:lnTo>
                  <a:pt x="1340636" y="1133447"/>
                </a:lnTo>
                <a:lnTo>
                  <a:pt x="0" y="11334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694123" y="4060266"/>
            <a:ext cx="6543119" cy="243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34"/>
              </a:lnSpc>
            </a:pPr>
            <a:r>
              <a:rPr lang="en-US" sz="8499" spc="280" dirty="0">
                <a:solidFill>
                  <a:srgbClr val="583B8A"/>
                </a:solidFill>
                <a:latin typeface="Wedges"/>
              </a:rPr>
              <a:t>PROJECT</a:t>
            </a:r>
          </a:p>
          <a:p>
            <a:pPr algn="ctr">
              <a:lnSpc>
                <a:spcPts val="9434"/>
              </a:lnSpc>
            </a:pPr>
            <a:r>
              <a:rPr lang="en-US" sz="8499" spc="280" dirty="0">
                <a:solidFill>
                  <a:srgbClr val="583B8A"/>
                </a:solidFill>
                <a:latin typeface="Wedges"/>
              </a:rPr>
              <a:t>scope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007472" y="109951"/>
            <a:ext cx="1075497" cy="107549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C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Montserrat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35076" y="876007"/>
            <a:ext cx="16741496" cy="9071555"/>
          </a:xfrm>
          <a:custGeom>
            <a:avLst/>
            <a:gdLst/>
            <a:ahLst/>
            <a:cxnLst/>
            <a:rect l="l" t="t" r="r" b="b"/>
            <a:pathLst>
              <a:path w="16741496" h="9071555">
                <a:moveTo>
                  <a:pt x="0" y="0"/>
                </a:moveTo>
                <a:lnTo>
                  <a:pt x="16741496" y="0"/>
                </a:lnTo>
                <a:lnTo>
                  <a:pt x="16741496" y="9071554"/>
                </a:lnTo>
                <a:lnTo>
                  <a:pt x="0" y="907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17962" y="5121556"/>
            <a:ext cx="710738" cy="4114800"/>
          </a:xfrm>
          <a:custGeom>
            <a:avLst/>
            <a:gdLst/>
            <a:ahLst/>
            <a:cxnLst/>
            <a:rect l="l" t="t" r="r" b="b"/>
            <a:pathLst>
              <a:path w="710738" h="4114800">
                <a:moveTo>
                  <a:pt x="0" y="0"/>
                </a:moveTo>
                <a:lnTo>
                  <a:pt x="710738" y="0"/>
                </a:lnTo>
                <a:lnTo>
                  <a:pt x="7107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279701" y="1198741"/>
            <a:ext cx="793743" cy="3384176"/>
          </a:xfrm>
          <a:custGeom>
            <a:avLst/>
            <a:gdLst/>
            <a:ahLst/>
            <a:cxnLst/>
            <a:rect l="l" t="t" r="r" b="b"/>
            <a:pathLst>
              <a:path w="793743" h="3384176">
                <a:moveTo>
                  <a:pt x="0" y="0"/>
                </a:moveTo>
                <a:lnTo>
                  <a:pt x="793743" y="0"/>
                </a:lnTo>
                <a:lnTo>
                  <a:pt x="793743" y="3384176"/>
                </a:lnTo>
                <a:lnTo>
                  <a:pt x="0" y="33841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094242" y="7861430"/>
            <a:ext cx="1143000" cy="1084811"/>
          </a:xfrm>
          <a:custGeom>
            <a:avLst/>
            <a:gdLst/>
            <a:ahLst/>
            <a:cxnLst/>
            <a:rect l="l" t="t" r="r" b="b"/>
            <a:pathLst>
              <a:path w="1143000" h="1084811">
                <a:moveTo>
                  <a:pt x="0" y="0"/>
                </a:moveTo>
                <a:lnTo>
                  <a:pt x="1142999" y="0"/>
                </a:lnTo>
                <a:lnTo>
                  <a:pt x="1142999" y="1084811"/>
                </a:lnTo>
                <a:lnTo>
                  <a:pt x="0" y="10848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873040" y="1757382"/>
            <a:ext cx="1340637" cy="1133447"/>
          </a:xfrm>
          <a:custGeom>
            <a:avLst/>
            <a:gdLst/>
            <a:ahLst/>
            <a:cxnLst/>
            <a:rect l="l" t="t" r="r" b="b"/>
            <a:pathLst>
              <a:path w="1340637" h="1133447">
                <a:moveTo>
                  <a:pt x="0" y="0"/>
                </a:moveTo>
                <a:lnTo>
                  <a:pt x="1340637" y="0"/>
                </a:lnTo>
                <a:lnTo>
                  <a:pt x="1340637" y="1133447"/>
                </a:lnTo>
                <a:lnTo>
                  <a:pt x="0" y="11334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694123" y="2898277"/>
            <a:ext cx="6543119" cy="5027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8000" spc="230" dirty="0">
                <a:solidFill>
                  <a:srgbClr val="583B8A"/>
                </a:solidFill>
                <a:latin typeface="Wedges"/>
              </a:rPr>
              <a:t>WORK BREAKDOWN STRUCTURE</a:t>
            </a:r>
          </a:p>
          <a:p>
            <a:pPr algn="ctr">
              <a:lnSpc>
                <a:spcPts val="9799"/>
              </a:lnSpc>
            </a:pPr>
            <a:r>
              <a:rPr lang="en-US" sz="8000" spc="230" dirty="0">
                <a:solidFill>
                  <a:srgbClr val="583B8A"/>
                </a:solidFill>
                <a:latin typeface="Wedges"/>
              </a:rPr>
              <a:t>(</a:t>
            </a:r>
            <a:r>
              <a:rPr lang="en-US" sz="8000" spc="230" dirty="0" err="1">
                <a:solidFill>
                  <a:srgbClr val="583B8A"/>
                </a:solidFill>
                <a:latin typeface="Wedges"/>
              </a:rPr>
              <a:t>wbs</a:t>
            </a:r>
            <a:r>
              <a:rPr lang="en-US" sz="8000" spc="230" dirty="0">
                <a:solidFill>
                  <a:srgbClr val="583B8A"/>
                </a:solidFill>
                <a:latin typeface="Wedges"/>
              </a:rPr>
              <a:t>)</a:t>
            </a:r>
            <a:r>
              <a:rPr lang="en-US" sz="6999" spc="230" dirty="0">
                <a:solidFill>
                  <a:srgbClr val="583B8A"/>
                </a:solidFill>
                <a:latin typeface="Wedges"/>
              </a:rPr>
              <a:t>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7212503" y="0"/>
            <a:ext cx="1075497" cy="107549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C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Montserrat Bold"/>
                </a:rPr>
                <a:t>5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126005" y="3695700"/>
            <a:ext cx="6467872" cy="2118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algn="just">
              <a:lnSpc>
                <a:spcPts val="5599"/>
              </a:lnSpc>
            </a:pPr>
            <a:r>
              <a:rPr lang="en-US" sz="3999" dirty="0">
                <a:solidFill>
                  <a:srgbClr val="301D50"/>
                </a:solidFill>
                <a:latin typeface="Poppins"/>
              </a:rPr>
              <a:t>https://www.workbreakdownstructure.com/Development Team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6" y="0"/>
            <a:ext cx="1749528" cy="35501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" name="object 3"/>
          <p:cNvSpPr/>
          <p:nvPr/>
        </p:nvSpPr>
        <p:spPr>
          <a:xfrm>
            <a:off x="0" y="5324095"/>
            <a:ext cx="329184" cy="9921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1" y="6723126"/>
            <a:ext cx="363473" cy="3543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5" name="object 5"/>
          <p:cNvSpPr/>
          <p:nvPr/>
        </p:nvSpPr>
        <p:spPr>
          <a:xfrm>
            <a:off x="336041" y="7301483"/>
            <a:ext cx="1463766" cy="29855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6" name="object 6"/>
          <p:cNvSpPr/>
          <p:nvPr/>
        </p:nvSpPr>
        <p:spPr>
          <a:xfrm>
            <a:off x="17057418" y="1"/>
            <a:ext cx="793956" cy="9395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" name="object 7"/>
          <p:cNvSpPr/>
          <p:nvPr/>
        </p:nvSpPr>
        <p:spPr>
          <a:xfrm>
            <a:off x="17298161" y="8327899"/>
            <a:ext cx="761238" cy="19453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" name="object 8"/>
          <p:cNvSpPr/>
          <p:nvPr/>
        </p:nvSpPr>
        <p:spPr>
          <a:xfrm>
            <a:off x="17446752" y="6859"/>
            <a:ext cx="576072" cy="25877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17161002" y="7301483"/>
            <a:ext cx="576072" cy="2971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0" name="object 10"/>
          <p:cNvSpPr/>
          <p:nvPr/>
        </p:nvSpPr>
        <p:spPr>
          <a:xfrm>
            <a:off x="1713358" y="2063115"/>
            <a:ext cx="14797088" cy="0"/>
          </a:xfrm>
          <a:custGeom>
            <a:avLst/>
            <a:gdLst/>
            <a:ahLst/>
            <a:cxnLst/>
            <a:rect l="l" t="t" r="r" b="b"/>
            <a:pathLst>
              <a:path w="9864725">
                <a:moveTo>
                  <a:pt x="0" y="0"/>
                </a:moveTo>
                <a:lnTo>
                  <a:pt x="9864725" y="0"/>
                </a:lnTo>
              </a:path>
            </a:pathLst>
          </a:custGeom>
          <a:ln w="38100">
            <a:solidFill>
              <a:srgbClr val="0D3553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1" name="object 11"/>
          <p:cNvSpPr/>
          <p:nvPr/>
        </p:nvSpPr>
        <p:spPr>
          <a:xfrm>
            <a:off x="6215633" y="2443733"/>
            <a:ext cx="9509760" cy="1360170"/>
          </a:xfrm>
          <a:custGeom>
            <a:avLst/>
            <a:gdLst/>
            <a:ahLst/>
            <a:cxnLst/>
            <a:rect l="l" t="t" r="r" b="b"/>
            <a:pathLst>
              <a:path w="6339840" h="906780">
                <a:moveTo>
                  <a:pt x="6188710" y="0"/>
                </a:moveTo>
                <a:lnTo>
                  <a:pt x="0" y="0"/>
                </a:lnTo>
                <a:lnTo>
                  <a:pt x="0" y="906780"/>
                </a:lnTo>
                <a:lnTo>
                  <a:pt x="6188710" y="906780"/>
                </a:lnTo>
                <a:lnTo>
                  <a:pt x="6236468" y="899072"/>
                </a:lnTo>
                <a:lnTo>
                  <a:pt x="6277953" y="877612"/>
                </a:lnTo>
                <a:lnTo>
                  <a:pt x="6310672" y="844893"/>
                </a:lnTo>
                <a:lnTo>
                  <a:pt x="6332132" y="803408"/>
                </a:lnTo>
                <a:lnTo>
                  <a:pt x="6339840" y="755650"/>
                </a:lnTo>
                <a:lnTo>
                  <a:pt x="6339840" y="151130"/>
                </a:lnTo>
                <a:lnTo>
                  <a:pt x="6332132" y="103371"/>
                </a:lnTo>
                <a:lnTo>
                  <a:pt x="6310672" y="61886"/>
                </a:lnTo>
                <a:lnTo>
                  <a:pt x="6277953" y="29167"/>
                </a:lnTo>
                <a:lnTo>
                  <a:pt x="6236468" y="7707"/>
                </a:lnTo>
                <a:lnTo>
                  <a:pt x="6188710" y="0"/>
                </a:lnTo>
                <a:close/>
              </a:path>
            </a:pathLst>
          </a:custGeom>
          <a:solidFill>
            <a:srgbClr val="E3D1EE">
              <a:alpha val="90194"/>
            </a:srgbClr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2" name="object 12"/>
          <p:cNvSpPr/>
          <p:nvPr/>
        </p:nvSpPr>
        <p:spPr>
          <a:xfrm>
            <a:off x="6215633" y="2443733"/>
            <a:ext cx="9509760" cy="1360170"/>
          </a:xfrm>
          <a:custGeom>
            <a:avLst/>
            <a:gdLst/>
            <a:ahLst/>
            <a:cxnLst/>
            <a:rect l="l" t="t" r="r" b="b"/>
            <a:pathLst>
              <a:path w="6339840" h="906780">
                <a:moveTo>
                  <a:pt x="6339840" y="151130"/>
                </a:moveTo>
                <a:lnTo>
                  <a:pt x="6339840" y="755650"/>
                </a:lnTo>
                <a:lnTo>
                  <a:pt x="6332132" y="803408"/>
                </a:lnTo>
                <a:lnTo>
                  <a:pt x="6310672" y="844893"/>
                </a:lnTo>
                <a:lnTo>
                  <a:pt x="6277953" y="877612"/>
                </a:lnTo>
                <a:lnTo>
                  <a:pt x="6236468" y="899072"/>
                </a:lnTo>
                <a:lnTo>
                  <a:pt x="6188710" y="906780"/>
                </a:lnTo>
                <a:lnTo>
                  <a:pt x="0" y="906780"/>
                </a:lnTo>
                <a:lnTo>
                  <a:pt x="0" y="0"/>
                </a:lnTo>
                <a:lnTo>
                  <a:pt x="6188710" y="0"/>
                </a:lnTo>
                <a:lnTo>
                  <a:pt x="6236468" y="7707"/>
                </a:lnTo>
                <a:lnTo>
                  <a:pt x="6277953" y="29167"/>
                </a:lnTo>
                <a:lnTo>
                  <a:pt x="6310672" y="61886"/>
                </a:lnTo>
                <a:lnTo>
                  <a:pt x="6332132" y="103371"/>
                </a:lnTo>
                <a:lnTo>
                  <a:pt x="6339840" y="151130"/>
                </a:lnTo>
                <a:close/>
              </a:path>
            </a:pathLst>
          </a:custGeom>
          <a:ln w="15240">
            <a:solidFill>
              <a:srgbClr val="E3D1EE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3" name="object 13"/>
          <p:cNvSpPr txBox="1"/>
          <p:nvPr/>
        </p:nvSpPr>
        <p:spPr>
          <a:xfrm>
            <a:off x="6569582" y="2514791"/>
            <a:ext cx="8680133" cy="110004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77178" marR="7620" indent="-259080">
              <a:lnSpc>
                <a:spcPts val="2640"/>
              </a:lnSpc>
              <a:spcBef>
                <a:spcPts val="735"/>
              </a:spcBef>
              <a:buChar char="•"/>
              <a:tabLst>
                <a:tab pos="278130" algn="l"/>
              </a:tabLst>
            </a:pPr>
            <a:r>
              <a:rPr sz="2400" spc="-8" dirty="0">
                <a:latin typeface="Tw Cen MT" panose="020B0602020104020603"/>
                <a:cs typeface="Tw Cen MT" panose="020B0602020104020603"/>
              </a:rPr>
              <a:t>"</a:t>
            </a:r>
            <a:r>
              <a:rPr sz="2700" spc="-8" dirty="0">
                <a:latin typeface="Tw Cen MT" panose="020B0602020104020603"/>
                <a:cs typeface="Tw Cen MT" panose="020B0602020104020603"/>
              </a:rPr>
              <a:t>A </a:t>
            </a:r>
            <a:r>
              <a:rPr sz="2700" spc="8" dirty="0">
                <a:latin typeface="Tw Cen MT" panose="020B0602020104020603"/>
                <a:cs typeface="Tw Cen MT" panose="020B0602020104020603"/>
              </a:rPr>
              <a:t>hierarchical </a:t>
            </a:r>
            <a:r>
              <a:rPr sz="2700" dirty="0">
                <a:latin typeface="Tw Cen MT" panose="020B0602020104020603"/>
                <a:cs typeface="Tw Cen MT" panose="020B0602020104020603"/>
              </a:rPr>
              <a:t>decomposition of the total scope of </a:t>
            </a:r>
            <a:r>
              <a:rPr sz="2700" spc="-8" dirty="0">
                <a:latin typeface="Tw Cen MT" panose="020B0602020104020603"/>
                <a:cs typeface="Tw Cen MT" panose="020B0602020104020603"/>
              </a:rPr>
              <a:t>work </a:t>
            </a:r>
            <a:r>
              <a:rPr sz="2700" dirty="0">
                <a:latin typeface="Tw Cen MT" panose="020B0602020104020603"/>
                <a:cs typeface="Tw Cen MT" panose="020B0602020104020603"/>
              </a:rPr>
              <a:t>to  be carried out </a:t>
            </a:r>
            <a:r>
              <a:rPr sz="2700" spc="-68" dirty="0">
                <a:latin typeface="Tw Cen MT" panose="020B0602020104020603"/>
                <a:cs typeface="Tw Cen MT" panose="020B0602020104020603"/>
              </a:rPr>
              <a:t>by </a:t>
            </a:r>
            <a:r>
              <a:rPr sz="2700" dirty="0">
                <a:latin typeface="Tw Cen MT" panose="020B0602020104020603"/>
                <a:cs typeface="Tw Cen MT" panose="020B0602020104020603"/>
              </a:rPr>
              <a:t>the </a:t>
            </a:r>
            <a:r>
              <a:rPr sz="2700" spc="-8" dirty="0">
                <a:latin typeface="Tw Cen MT" panose="020B0602020104020603"/>
                <a:cs typeface="Tw Cen MT" panose="020B0602020104020603"/>
              </a:rPr>
              <a:t>project </a:t>
            </a:r>
            <a:r>
              <a:rPr sz="2700" dirty="0">
                <a:latin typeface="Tw Cen MT" panose="020B0602020104020603"/>
                <a:cs typeface="Tw Cen MT" panose="020B0602020104020603"/>
              </a:rPr>
              <a:t>team to </a:t>
            </a:r>
            <a:r>
              <a:rPr sz="2700" spc="-8" dirty="0">
                <a:latin typeface="Tw Cen MT" panose="020B0602020104020603"/>
                <a:cs typeface="Tw Cen MT" panose="020B0602020104020603"/>
              </a:rPr>
              <a:t>accomplish </a:t>
            </a:r>
            <a:r>
              <a:rPr sz="2700" dirty="0">
                <a:latin typeface="Tw Cen MT" panose="020B0602020104020603"/>
                <a:cs typeface="Tw Cen MT" panose="020B0602020104020603"/>
              </a:rPr>
              <a:t>the </a:t>
            </a:r>
            <a:r>
              <a:rPr sz="2700" spc="-8" dirty="0">
                <a:latin typeface="Tw Cen MT" panose="020B0602020104020603"/>
                <a:cs typeface="Tw Cen MT" panose="020B0602020104020603"/>
              </a:rPr>
              <a:t>project  objectives </a:t>
            </a:r>
            <a:r>
              <a:rPr sz="2700" dirty="0">
                <a:latin typeface="Tw Cen MT" panose="020B0602020104020603"/>
                <a:cs typeface="Tw Cen MT" panose="020B0602020104020603"/>
              </a:rPr>
              <a:t>and create the required </a:t>
            </a:r>
            <a:r>
              <a:rPr sz="2700" spc="-8" dirty="0">
                <a:latin typeface="Tw Cen MT" panose="020B0602020104020603"/>
                <a:cs typeface="Tw Cen MT" panose="020B0602020104020603"/>
              </a:rPr>
              <a:t>deliverables.“ </a:t>
            </a:r>
            <a:r>
              <a:rPr sz="2700" dirty="0">
                <a:latin typeface="Tw Cen MT" panose="020B0602020104020603"/>
                <a:cs typeface="Tw Cen MT" panose="020B0602020104020603"/>
              </a:rPr>
              <a:t>– PMBOK</a:t>
            </a:r>
            <a:r>
              <a:rPr sz="2700" spc="-203" dirty="0">
                <a:latin typeface="Tw Cen MT" panose="020B0602020104020603"/>
                <a:cs typeface="Tw Cen MT" panose="020B0602020104020603"/>
              </a:rPr>
              <a:t> </a:t>
            </a:r>
            <a:r>
              <a:rPr sz="2700" dirty="0">
                <a:latin typeface="Tw Cen MT" panose="020B0602020104020603"/>
                <a:cs typeface="Tw Cen MT" panose="020B0602020104020603"/>
              </a:rPr>
              <a:t>5</a:t>
            </a:r>
            <a:endParaRPr sz="2700">
              <a:latin typeface="Tw Cen MT" panose="020B0602020104020603"/>
              <a:cs typeface="Tw Cen MT" panose="020B0602020104020603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53995" y="2153412"/>
            <a:ext cx="4112895" cy="1701165"/>
          </a:xfrm>
          <a:custGeom>
            <a:avLst/>
            <a:gdLst/>
            <a:ahLst/>
            <a:cxnLst/>
            <a:rect l="l" t="t" r="r" b="b"/>
            <a:pathLst>
              <a:path w="2741929" h="1134110">
                <a:moveTo>
                  <a:pt x="2552700" y="0"/>
                </a:moveTo>
                <a:lnTo>
                  <a:pt x="188975" y="0"/>
                </a:lnTo>
                <a:lnTo>
                  <a:pt x="138729" y="6748"/>
                </a:lnTo>
                <a:lnTo>
                  <a:pt x="93584" y="25795"/>
                </a:lnTo>
                <a:lnTo>
                  <a:pt x="55340" y="55340"/>
                </a:lnTo>
                <a:lnTo>
                  <a:pt x="25795" y="93584"/>
                </a:lnTo>
                <a:lnTo>
                  <a:pt x="6748" y="138729"/>
                </a:lnTo>
                <a:lnTo>
                  <a:pt x="0" y="188975"/>
                </a:lnTo>
                <a:lnTo>
                  <a:pt x="0" y="944879"/>
                </a:lnTo>
                <a:lnTo>
                  <a:pt x="6748" y="995126"/>
                </a:lnTo>
                <a:lnTo>
                  <a:pt x="25795" y="1040271"/>
                </a:lnTo>
                <a:lnTo>
                  <a:pt x="55340" y="1078515"/>
                </a:lnTo>
                <a:lnTo>
                  <a:pt x="93584" y="1108060"/>
                </a:lnTo>
                <a:lnTo>
                  <a:pt x="138729" y="1127107"/>
                </a:lnTo>
                <a:lnTo>
                  <a:pt x="188975" y="1133855"/>
                </a:lnTo>
                <a:lnTo>
                  <a:pt x="2552700" y="1133855"/>
                </a:lnTo>
                <a:lnTo>
                  <a:pt x="2602946" y="1127107"/>
                </a:lnTo>
                <a:lnTo>
                  <a:pt x="2648091" y="1108060"/>
                </a:lnTo>
                <a:lnTo>
                  <a:pt x="2686335" y="1078515"/>
                </a:lnTo>
                <a:lnTo>
                  <a:pt x="2715880" y="1040271"/>
                </a:lnTo>
                <a:lnTo>
                  <a:pt x="2734927" y="995126"/>
                </a:lnTo>
                <a:lnTo>
                  <a:pt x="2741676" y="944879"/>
                </a:lnTo>
                <a:lnTo>
                  <a:pt x="2741676" y="188975"/>
                </a:lnTo>
                <a:lnTo>
                  <a:pt x="2734927" y="138729"/>
                </a:lnTo>
                <a:lnTo>
                  <a:pt x="2715880" y="93584"/>
                </a:lnTo>
                <a:lnTo>
                  <a:pt x="2686335" y="55340"/>
                </a:lnTo>
                <a:lnTo>
                  <a:pt x="2648091" y="25795"/>
                </a:lnTo>
                <a:lnTo>
                  <a:pt x="2602946" y="6748"/>
                </a:lnTo>
                <a:lnTo>
                  <a:pt x="2552700" y="0"/>
                </a:lnTo>
                <a:close/>
              </a:path>
            </a:pathLst>
          </a:custGeom>
          <a:solidFill>
            <a:srgbClr val="B157D2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5" name="object 15"/>
          <p:cNvSpPr/>
          <p:nvPr/>
        </p:nvSpPr>
        <p:spPr>
          <a:xfrm>
            <a:off x="2253995" y="2153412"/>
            <a:ext cx="4112895" cy="1701165"/>
          </a:xfrm>
          <a:custGeom>
            <a:avLst/>
            <a:gdLst/>
            <a:ahLst/>
            <a:cxnLst/>
            <a:rect l="l" t="t" r="r" b="b"/>
            <a:pathLst>
              <a:path w="2741929" h="1134110">
                <a:moveTo>
                  <a:pt x="0" y="188975"/>
                </a:moveTo>
                <a:lnTo>
                  <a:pt x="6748" y="138729"/>
                </a:lnTo>
                <a:lnTo>
                  <a:pt x="25795" y="93584"/>
                </a:lnTo>
                <a:lnTo>
                  <a:pt x="55340" y="55340"/>
                </a:lnTo>
                <a:lnTo>
                  <a:pt x="93584" y="25795"/>
                </a:lnTo>
                <a:lnTo>
                  <a:pt x="138729" y="6748"/>
                </a:lnTo>
                <a:lnTo>
                  <a:pt x="188975" y="0"/>
                </a:lnTo>
                <a:lnTo>
                  <a:pt x="2552700" y="0"/>
                </a:lnTo>
                <a:lnTo>
                  <a:pt x="2602946" y="6748"/>
                </a:lnTo>
                <a:lnTo>
                  <a:pt x="2648091" y="25795"/>
                </a:lnTo>
                <a:lnTo>
                  <a:pt x="2686335" y="55340"/>
                </a:lnTo>
                <a:lnTo>
                  <a:pt x="2715880" y="93584"/>
                </a:lnTo>
                <a:lnTo>
                  <a:pt x="2734927" y="138729"/>
                </a:lnTo>
                <a:lnTo>
                  <a:pt x="2741676" y="188975"/>
                </a:lnTo>
                <a:lnTo>
                  <a:pt x="2741676" y="944879"/>
                </a:lnTo>
                <a:lnTo>
                  <a:pt x="2734927" y="995126"/>
                </a:lnTo>
                <a:lnTo>
                  <a:pt x="2715880" y="1040271"/>
                </a:lnTo>
                <a:lnTo>
                  <a:pt x="2686335" y="1078515"/>
                </a:lnTo>
                <a:lnTo>
                  <a:pt x="2648091" y="1108060"/>
                </a:lnTo>
                <a:lnTo>
                  <a:pt x="2602946" y="1127107"/>
                </a:lnTo>
                <a:lnTo>
                  <a:pt x="2552700" y="1133855"/>
                </a:lnTo>
                <a:lnTo>
                  <a:pt x="188975" y="1133855"/>
                </a:lnTo>
                <a:lnTo>
                  <a:pt x="138729" y="1127107"/>
                </a:lnTo>
                <a:lnTo>
                  <a:pt x="93584" y="1108060"/>
                </a:lnTo>
                <a:lnTo>
                  <a:pt x="55340" y="1078515"/>
                </a:lnTo>
                <a:lnTo>
                  <a:pt x="25795" y="1040271"/>
                </a:lnTo>
                <a:lnTo>
                  <a:pt x="6748" y="995126"/>
                </a:lnTo>
                <a:lnTo>
                  <a:pt x="0" y="944879"/>
                </a:lnTo>
                <a:lnTo>
                  <a:pt x="0" y="188975"/>
                </a:lnTo>
                <a:close/>
              </a:path>
            </a:pathLst>
          </a:custGeom>
          <a:ln w="152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6" name="object 16"/>
          <p:cNvSpPr txBox="1"/>
          <p:nvPr/>
        </p:nvSpPr>
        <p:spPr>
          <a:xfrm>
            <a:off x="3290126" y="2475358"/>
            <a:ext cx="2043113" cy="850233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5400" dirty="0">
                <a:solidFill>
                  <a:srgbClr val="FFFFFF"/>
                </a:solidFill>
                <a:latin typeface="Tw Cen MT" panose="020B0602020104020603"/>
                <a:cs typeface="Tw Cen MT" panose="020B0602020104020603"/>
              </a:rPr>
              <a:t>What</a:t>
            </a:r>
            <a:r>
              <a:rPr sz="5400" spc="-135" dirty="0">
                <a:solidFill>
                  <a:srgbClr val="FFFFFF"/>
                </a:solidFill>
                <a:latin typeface="Tw Cen MT" panose="020B0602020104020603"/>
                <a:cs typeface="Tw Cen MT" panose="020B0602020104020603"/>
              </a:rPr>
              <a:t> </a:t>
            </a:r>
            <a:r>
              <a:rPr sz="5400" dirty="0">
                <a:solidFill>
                  <a:srgbClr val="FFFFFF"/>
                </a:solidFill>
                <a:latin typeface="Tw Cen MT" panose="020B0602020104020603"/>
                <a:cs typeface="Tw Cen MT" panose="020B0602020104020603"/>
              </a:rPr>
              <a:t>?</a:t>
            </a:r>
            <a:endParaRPr sz="5400">
              <a:latin typeface="Tw Cen MT" panose="020B0602020104020603"/>
              <a:cs typeface="Tw Cen MT" panose="020B0602020104020603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36207" y="4233672"/>
            <a:ext cx="9509760" cy="1360170"/>
          </a:xfrm>
          <a:custGeom>
            <a:avLst/>
            <a:gdLst/>
            <a:ahLst/>
            <a:cxnLst/>
            <a:rect l="l" t="t" r="r" b="b"/>
            <a:pathLst>
              <a:path w="6339840" h="906779">
                <a:moveTo>
                  <a:pt x="6188709" y="0"/>
                </a:moveTo>
                <a:lnTo>
                  <a:pt x="0" y="0"/>
                </a:lnTo>
                <a:lnTo>
                  <a:pt x="0" y="906779"/>
                </a:lnTo>
                <a:lnTo>
                  <a:pt x="6188709" y="906779"/>
                </a:lnTo>
                <a:lnTo>
                  <a:pt x="6236468" y="899072"/>
                </a:lnTo>
                <a:lnTo>
                  <a:pt x="6277953" y="877612"/>
                </a:lnTo>
                <a:lnTo>
                  <a:pt x="6310672" y="844893"/>
                </a:lnTo>
                <a:lnTo>
                  <a:pt x="6332132" y="803408"/>
                </a:lnTo>
                <a:lnTo>
                  <a:pt x="6339839" y="755650"/>
                </a:lnTo>
                <a:lnTo>
                  <a:pt x="6339839" y="151129"/>
                </a:lnTo>
                <a:lnTo>
                  <a:pt x="6332132" y="103371"/>
                </a:lnTo>
                <a:lnTo>
                  <a:pt x="6310672" y="61886"/>
                </a:lnTo>
                <a:lnTo>
                  <a:pt x="6277953" y="29167"/>
                </a:lnTo>
                <a:lnTo>
                  <a:pt x="6236468" y="7707"/>
                </a:lnTo>
                <a:lnTo>
                  <a:pt x="6188709" y="0"/>
                </a:lnTo>
                <a:close/>
              </a:path>
            </a:pathLst>
          </a:custGeom>
          <a:solidFill>
            <a:srgbClr val="D3D2ED">
              <a:alpha val="90194"/>
            </a:srgbClr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8" name="object 18"/>
          <p:cNvSpPr/>
          <p:nvPr/>
        </p:nvSpPr>
        <p:spPr>
          <a:xfrm>
            <a:off x="6236207" y="4233672"/>
            <a:ext cx="9509760" cy="1360170"/>
          </a:xfrm>
          <a:custGeom>
            <a:avLst/>
            <a:gdLst/>
            <a:ahLst/>
            <a:cxnLst/>
            <a:rect l="l" t="t" r="r" b="b"/>
            <a:pathLst>
              <a:path w="6339840" h="906779">
                <a:moveTo>
                  <a:pt x="6339839" y="151129"/>
                </a:moveTo>
                <a:lnTo>
                  <a:pt x="6339839" y="755650"/>
                </a:lnTo>
                <a:lnTo>
                  <a:pt x="6332132" y="803408"/>
                </a:lnTo>
                <a:lnTo>
                  <a:pt x="6310672" y="844893"/>
                </a:lnTo>
                <a:lnTo>
                  <a:pt x="6277953" y="877612"/>
                </a:lnTo>
                <a:lnTo>
                  <a:pt x="6236468" y="899072"/>
                </a:lnTo>
                <a:lnTo>
                  <a:pt x="6188709" y="906779"/>
                </a:lnTo>
                <a:lnTo>
                  <a:pt x="0" y="906779"/>
                </a:lnTo>
                <a:lnTo>
                  <a:pt x="0" y="0"/>
                </a:lnTo>
                <a:lnTo>
                  <a:pt x="6188709" y="0"/>
                </a:lnTo>
                <a:lnTo>
                  <a:pt x="6236468" y="7707"/>
                </a:lnTo>
                <a:lnTo>
                  <a:pt x="6277953" y="29167"/>
                </a:lnTo>
                <a:lnTo>
                  <a:pt x="6310672" y="61886"/>
                </a:lnTo>
                <a:lnTo>
                  <a:pt x="6332132" y="103371"/>
                </a:lnTo>
                <a:lnTo>
                  <a:pt x="6339839" y="151129"/>
                </a:lnTo>
                <a:close/>
              </a:path>
            </a:pathLst>
          </a:custGeom>
          <a:ln w="15240">
            <a:solidFill>
              <a:srgbClr val="D3D2ED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9" name="object 19"/>
          <p:cNvSpPr txBox="1"/>
          <p:nvPr/>
        </p:nvSpPr>
        <p:spPr>
          <a:xfrm>
            <a:off x="6589394" y="4472483"/>
            <a:ext cx="7924800" cy="76302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77178" indent="-259080">
              <a:lnSpc>
                <a:spcPts val="2948"/>
              </a:lnSpc>
              <a:spcBef>
                <a:spcPts val="150"/>
              </a:spcBef>
              <a:buChar char="•"/>
              <a:tabLst>
                <a:tab pos="278130" algn="l"/>
              </a:tabLst>
            </a:pPr>
            <a:r>
              <a:rPr sz="2700" spc="-8" dirty="0">
                <a:latin typeface="Tw Cen MT" panose="020B0602020104020603"/>
                <a:cs typeface="Tw Cen MT" panose="020B0602020104020603"/>
              </a:rPr>
              <a:t>Is </a:t>
            </a:r>
            <a:r>
              <a:rPr sz="2700" dirty="0">
                <a:latin typeface="Tw Cen MT" panose="020B0602020104020603"/>
                <a:cs typeface="Tw Cen MT" panose="020B0602020104020603"/>
              </a:rPr>
              <a:t>used to break </a:t>
            </a:r>
            <a:r>
              <a:rPr sz="2700" spc="-23" dirty="0">
                <a:latin typeface="Tw Cen MT" panose="020B0602020104020603"/>
                <a:cs typeface="Tw Cen MT" panose="020B0602020104020603"/>
              </a:rPr>
              <a:t>down </a:t>
            </a:r>
            <a:r>
              <a:rPr sz="2700" dirty="0">
                <a:latin typeface="Tw Cen MT" panose="020B0602020104020603"/>
                <a:cs typeface="Tw Cen MT" panose="020B0602020104020603"/>
              </a:rPr>
              <a:t>a </a:t>
            </a:r>
            <a:r>
              <a:rPr sz="2700" spc="-8" dirty="0">
                <a:latin typeface="Tw Cen MT" panose="020B0602020104020603"/>
                <a:cs typeface="Tw Cen MT" panose="020B0602020104020603"/>
              </a:rPr>
              <a:t>project into </a:t>
            </a:r>
            <a:r>
              <a:rPr sz="2700" dirty="0">
                <a:latin typeface="Tw Cen MT" panose="020B0602020104020603"/>
                <a:cs typeface="Tw Cen MT" panose="020B0602020104020603"/>
              </a:rPr>
              <a:t>easily</a:t>
            </a:r>
            <a:r>
              <a:rPr sz="2700" spc="-83" dirty="0">
                <a:latin typeface="Tw Cen MT" panose="020B0602020104020603"/>
                <a:cs typeface="Tw Cen MT" panose="020B0602020104020603"/>
              </a:rPr>
              <a:t> </a:t>
            </a:r>
            <a:r>
              <a:rPr sz="2700" spc="-8" dirty="0">
                <a:latin typeface="Tw Cen MT" panose="020B0602020104020603"/>
                <a:cs typeface="Tw Cen MT" panose="020B0602020104020603"/>
              </a:rPr>
              <a:t>manageable</a:t>
            </a:r>
            <a:endParaRPr sz="2700">
              <a:latin typeface="Tw Cen MT" panose="020B0602020104020603"/>
              <a:cs typeface="Tw Cen MT" panose="020B0602020104020603"/>
            </a:endParaRPr>
          </a:p>
          <a:p>
            <a:pPr marL="277178">
              <a:lnSpc>
                <a:spcPts val="2948"/>
              </a:lnSpc>
            </a:pPr>
            <a:r>
              <a:rPr sz="2700" spc="-8" dirty="0">
                <a:latin typeface="Tw Cen MT" panose="020B0602020104020603"/>
                <a:cs typeface="Tw Cen MT" panose="020B0602020104020603"/>
              </a:rPr>
              <a:t>components, </a:t>
            </a:r>
            <a:r>
              <a:rPr sz="2700" dirty="0">
                <a:latin typeface="Tw Cen MT" panose="020B0602020104020603"/>
                <a:cs typeface="Tw Cen MT" panose="020B0602020104020603"/>
              </a:rPr>
              <a:t>or</a:t>
            </a:r>
            <a:r>
              <a:rPr sz="2700" spc="-23" dirty="0">
                <a:latin typeface="Tw Cen MT" panose="020B0602020104020603"/>
                <a:cs typeface="Tw Cen MT" panose="020B0602020104020603"/>
              </a:rPr>
              <a:t> </a:t>
            </a:r>
            <a:r>
              <a:rPr sz="2700" spc="-8" dirty="0">
                <a:latin typeface="Tw Cen MT" panose="020B0602020104020603"/>
                <a:cs typeface="Tw Cen MT" panose="020B0602020104020603"/>
              </a:rPr>
              <a:t>bites.</a:t>
            </a:r>
            <a:endParaRPr sz="2700">
              <a:latin typeface="Tw Cen MT" panose="020B0602020104020603"/>
              <a:cs typeface="Tw Cen MT" panose="020B0602020104020603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253995" y="4069080"/>
            <a:ext cx="4112895" cy="1701165"/>
          </a:xfrm>
          <a:custGeom>
            <a:avLst/>
            <a:gdLst/>
            <a:ahLst/>
            <a:cxnLst/>
            <a:rect l="l" t="t" r="r" b="b"/>
            <a:pathLst>
              <a:path w="2741929" h="1134110">
                <a:moveTo>
                  <a:pt x="2552700" y="0"/>
                </a:moveTo>
                <a:lnTo>
                  <a:pt x="188975" y="0"/>
                </a:lnTo>
                <a:lnTo>
                  <a:pt x="138729" y="6748"/>
                </a:lnTo>
                <a:lnTo>
                  <a:pt x="93584" y="25795"/>
                </a:lnTo>
                <a:lnTo>
                  <a:pt x="55340" y="55340"/>
                </a:lnTo>
                <a:lnTo>
                  <a:pt x="25795" y="93584"/>
                </a:lnTo>
                <a:lnTo>
                  <a:pt x="6748" y="138729"/>
                </a:lnTo>
                <a:lnTo>
                  <a:pt x="0" y="188975"/>
                </a:lnTo>
                <a:lnTo>
                  <a:pt x="0" y="944879"/>
                </a:lnTo>
                <a:lnTo>
                  <a:pt x="6748" y="995126"/>
                </a:lnTo>
                <a:lnTo>
                  <a:pt x="25795" y="1040271"/>
                </a:lnTo>
                <a:lnTo>
                  <a:pt x="55340" y="1078515"/>
                </a:lnTo>
                <a:lnTo>
                  <a:pt x="93584" y="1108060"/>
                </a:lnTo>
                <a:lnTo>
                  <a:pt x="138729" y="1127107"/>
                </a:lnTo>
                <a:lnTo>
                  <a:pt x="188975" y="1133855"/>
                </a:lnTo>
                <a:lnTo>
                  <a:pt x="2552700" y="1133855"/>
                </a:lnTo>
                <a:lnTo>
                  <a:pt x="2602946" y="1127107"/>
                </a:lnTo>
                <a:lnTo>
                  <a:pt x="2648091" y="1108060"/>
                </a:lnTo>
                <a:lnTo>
                  <a:pt x="2686335" y="1078515"/>
                </a:lnTo>
                <a:lnTo>
                  <a:pt x="2715880" y="1040271"/>
                </a:lnTo>
                <a:lnTo>
                  <a:pt x="2734927" y="995126"/>
                </a:lnTo>
                <a:lnTo>
                  <a:pt x="2741676" y="944879"/>
                </a:lnTo>
                <a:lnTo>
                  <a:pt x="2741676" y="188975"/>
                </a:lnTo>
                <a:lnTo>
                  <a:pt x="2734927" y="138729"/>
                </a:lnTo>
                <a:lnTo>
                  <a:pt x="2715880" y="93584"/>
                </a:lnTo>
                <a:lnTo>
                  <a:pt x="2686335" y="55340"/>
                </a:lnTo>
                <a:lnTo>
                  <a:pt x="2648091" y="25795"/>
                </a:lnTo>
                <a:lnTo>
                  <a:pt x="2602946" y="6748"/>
                </a:lnTo>
                <a:lnTo>
                  <a:pt x="2552700" y="0"/>
                </a:lnTo>
                <a:close/>
              </a:path>
            </a:pathLst>
          </a:custGeom>
          <a:solidFill>
            <a:srgbClr val="665ECF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1" name="object 21"/>
          <p:cNvSpPr/>
          <p:nvPr/>
        </p:nvSpPr>
        <p:spPr>
          <a:xfrm>
            <a:off x="2253995" y="4069080"/>
            <a:ext cx="4112895" cy="1701165"/>
          </a:xfrm>
          <a:custGeom>
            <a:avLst/>
            <a:gdLst/>
            <a:ahLst/>
            <a:cxnLst/>
            <a:rect l="l" t="t" r="r" b="b"/>
            <a:pathLst>
              <a:path w="2741929" h="1134110">
                <a:moveTo>
                  <a:pt x="0" y="188975"/>
                </a:moveTo>
                <a:lnTo>
                  <a:pt x="6748" y="138729"/>
                </a:lnTo>
                <a:lnTo>
                  <a:pt x="25795" y="93584"/>
                </a:lnTo>
                <a:lnTo>
                  <a:pt x="55340" y="55340"/>
                </a:lnTo>
                <a:lnTo>
                  <a:pt x="93584" y="25795"/>
                </a:lnTo>
                <a:lnTo>
                  <a:pt x="138729" y="6748"/>
                </a:lnTo>
                <a:lnTo>
                  <a:pt x="188975" y="0"/>
                </a:lnTo>
                <a:lnTo>
                  <a:pt x="2552700" y="0"/>
                </a:lnTo>
                <a:lnTo>
                  <a:pt x="2602946" y="6748"/>
                </a:lnTo>
                <a:lnTo>
                  <a:pt x="2648091" y="25795"/>
                </a:lnTo>
                <a:lnTo>
                  <a:pt x="2686335" y="55340"/>
                </a:lnTo>
                <a:lnTo>
                  <a:pt x="2715880" y="93584"/>
                </a:lnTo>
                <a:lnTo>
                  <a:pt x="2734927" y="138729"/>
                </a:lnTo>
                <a:lnTo>
                  <a:pt x="2741676" y="188975"/>
                </a:lnTo>
                <a:lnTo>
                  <a:pt x="2741676" y="944879"/>
                </a:lnTo>
                <a:lnTo>
                  <a:pt x="2734927" y="995126"/>
                </a:lnTo>
                <a:lnTo>
                  <a:pt x="2715880" y="1040271"/>
                </a:lnTo>
                <a:lnTo>
                  <a:pt x="2686335" y="1078515"/>
                </a:lnTo>
                <a:lnTo>
                  <a:pt x="2648091" y="1108060"/>
                </a:lnTo>
                <a:lnTo>
                  <a:pt x="2602946" y="1127107"/>
                </a:lnTo>
                <a:lnTo>
                  <a:pt x="2552700" y="1133855"/>
                </a:lnTo>
                <a:lnTo>
                  <a:pt x="188975" y="1133855"/>
                </a:lnTo>
                <a:lnTo>
                  <a:pt x="138729" y="1127107"/>
                </a:lnTo>
                <a:lnTo>
                  <a:pt x="93584" y="1108060"/>
                </a:lnTo>
                <a:lnTo>
                  <a:pt x="55340" y="1078515"/>
                </a:lnTo>
                <a:lnTo>
                  <a:pt x="25795" y="1040271"/>
                </a:lnTo>
                <a:lnTo>
                  <a:pt x="6748" y="995126"/>
                </a:lnTo>
                <a:lnTo>
                  <a:pt x="0" y="944879"/>
                </a:lnTo>
                <a:lnTo>
                  <a:pt x="0" y="188975"/>
                </a:lnTo>
                <a:close/>
              </a:path>
            </a:pathLst>
          </a:custGeom>
          <a:ln w="152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2" name="object 22"/>
          <p:cNvSpPr txBox="1"/>
          <p:nvPr/>
        </p:nvSpPr>
        <p:spPr>
          <a:xfrm>
            <a:off x="3503294" y="4392548"/>
            <a:ext cx="1617345" cy="850233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5400" dirty="0">
                <a:solidFill>
                  <a:srgbClr val="FFFFFF"/>
                </a:solidFill>
                <a:latin typeface="Tw Cen MT" panose="020B0602020104020603"/>
                <a:cs typeface="Tw Cen MT" panose="020B0602020104020603"/>
              </a:rPr>
              <a:t>W</a:t>
            </a:r>
            <a:r>
              <a:rPr sz="5400" spc="-120" dirty="0">
                <a:solidFill>
                  <a:srgbClr val="FFFFFF"/>
                </a:solidFill>
                <a:latin typeface="Tw Cen MT" panose="020B0602020104020603"/>
                <a:cs typeface="Tw Cen MT" panose="020B0602020104020603"/>
              </a:rPr>
              <a:t>h</a:t>
            </a:r>
            <a:r>
              <a:rPr sz="5400" dirty="0">
                <a:solidFill>
                  <a:srgbClr val="FFFFFF"/>
                </a:solidFill>
                <a:latin typeface="Tw Cen MT" panose="020B0602020104020603"/>
                <a:cs typeface="Tw Cen MT" panose="020B0602020104020603"/>
              </a:rPr>
              <a:t>y?</a:t>
            </a:r>
            <a:endParaRPr sz="5400">
              <a:latin typeface="Tw Cen MT" panose="020B0602020104020603"/>
              <a:cs typeface="Tw Cen MT" panose="020B0602020104020603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36207" y="6297930"/>
            <a:ext cx="9509760" cy="2135505"/>
          </a:xfrm>
          <a:custGeom>
            <a:avLst/>
            <a:gdLst/>
            <a:ahLst/>
            <a:cxnLst/>
            <a:rect l="l" t="t" r="r" b="b"/>
            <a:pathLst>
              <a:path w="6339840" h="1423670">
                <a:moveTo>
                  <a:pt x="6102604" y="0"/>
                </a:moveTo>
                <a:lnTo>
                  <a:pt x="0" y="0"/>
                </a:lnTo>
                <a:lnTo>
                  <a:pt x="0" y="1423415"/>
                </a:lnTo>
                <a:lnTo>
                  <a:pt x="6102604" y="1423415"/>
                </a:lnTo>
                <a:lnTo>
                  <a:pt x="6150427" y="1418597"/>
                </a:lnTo>
                <a:lnTo>
                  <a:pt x="6194964" y="1404778"/>
                </a:lnTo>
                <a:lnTo>
                  <a:pt x="6235263" y="1382910"/>
                </a:lnTo>
                <a:lnTo>
                  <a:pt x="6270371" y="1353946"/>
                </a:lnTo>
                <a:lnTo>
                  <a:pt x="6299334" y="1318839"/>
                </a:lnTo>
                <a:lnTo>
                  <a:pt x="6321202" y="1278540"/>
                </a:lnTo>
                <a:lnTo>
                  <a:pt x="6335021" y="1234003"/>
                </a:lnTo>
                <a:lnTo>
                  <a:pt x="6339839" y="1186179"/>
                </a:lnTo>
                <a:lnTo>
                  <a:pt x="6339839" y="237235"/>
                </a:lnTo>
                <a:lnTo>
                  <a:pt x="6335021" y="189412"/>
                </a:lnTo>
                <a:lnTo>
                  <a:pt x="6321202" y="144875"/>
                </a:lnTo>
                <a:lnTo>
                  <a:pt x="6299334" y="104576"/>
                </a:lnTo>
                <a:lnTo>
                  <a:pt x="6270371" y="69468"/>
                </a:lnTo>
                <a:lnTo>
                  <a:pt x="6235263" y="40505"/>
                </a:lnTo>
                <a:lnTo>
                  <a:pt x="6194964" y="18637"/>
                </a:lnTo>
                <a:lnTo>
                  <a:pt x="6150427" y="4818"/>
                </a:lnTo>
                <a:lnTo>
                  <a:pt x="6102604" y="0"/>
                </a:lnTo>
                <a:close/>
              </a:path>
            </a:pathLst>
          </a:custGeom>
          <a:solidFill>
            <a:srgbClr val="D2DFEB">
              <a:alpha val="90194"/>
            </a:srgbClr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4" name="object 24"/>
          <p:cNvSpPr/>
          <p:nvPr/>
        </p:nvSpPr>
        <p:spPr>
          <a:xfrm>
            <a:off x="6236207" y="6297930"/>
            <a:ext cx="9509760" cy="2135505"/>
          </a:xfrm>
          <a:custGeom>
            <a:avLst/>
            <a:gdLst/>
            <a:ahLst/>
            <a:cxnLst/>
            <a:rect l="l" t="t" r="r" b="b"/>
            <a:pathLst>
              <a:path w="6339840" h="1423670">
                <a:moveTo>
                  <a:pt x="6339839" y="237235"/>
                </a:moveTo>
                <a:lnTo>
                  <a:pt x="6339839" y="1186179"/>
                </a:lnTo>
                <a:lnTo>
                  <a:pt x="6335021" y="1234003"/>
                </a:lnTo>
                <a:lnTo>
                  <a:pt x="6321202" y="1278540"/>
                </a:lnTo>
                <a:lnTo>
                  <a:pt x="6299334" y="1318839"/>
                </a:lnTo>
                <a:lnTo>
                  <a:pt x="6270371" y="1353946"/>
                </a:lnTo>
                <a:lnTo>
                  <a:pt x="6235263" y="1382910"/>
                </a:lnTo>
                <a:lnTo>
                  <a:pt x="6194964" y="1404778"/>
                </a:lnTo>
                <a:lnTo>
                  <a:pt x="6150427" y="1418597"/>
                </a:lnTo>
                <a:lnTo>
                  <a:pt x="6102604" y="1423415"/>
                </a:lnTo>
                <a:lnTo>
                  <a:pt x="0" y="1423415"/>
                </a:lnTo>
                <a:lnTo>
                  <a:pt x="0" y="0"/>
                </a:lnTo>
                <a:lnTo>
                  <a:pt x="6102604" y="0"/>
                </a:lnTo>
                <a:lnTo>
                  <a:pt x="6150427" y="4818"/>
                </a:lnTo>
                <a:lnTo>
                  <a:pt x="6194964" y="18637"/>
                </a:lnTo>
                <a:lnTo>
                  <a:pt x="6235263" y="40505"/>
                </a:lnTo>
                <a:lnTo>
                  <a:pt x="6270371" y="69468"/>
                </a:lnTo>
                <a:lnTo>
                  <a:pt x="6299334" y="104576"/>
                </a:lnTo>
                <a:lnTo>
                  <a:pt x="6321202" y="144875"/>
                </a:lnTo>
                <a:lnTo>
                  <a:pt x="6335021" y="189412"/>
                </a:lnTo>
                <a:lnTo>
                  <a:pt x="6339839" y="237235"/>
                </a:lnTo>
                <a:close/>
              </a:path>
            </a:pathLst>
          </a:custGeom>
          <a:ln w="15240">
            <a:solidFill>
              <a:srgbClr val="D2DFEB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5" name="object 25"/>
          <p:cNvSpPr txBox="1"/>
          <p:nvPr/>
        </p:nvSpPr>
        <p:spPr>
          <a:xfrm>
            <a:off x="6589394" y="6309551"/>
            <a:ext cx="8051483" cy="203260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77178" indent="-259080">
              <a:lnSpc>
                <a:spcPts val="3165"/>
              </a:lnSpc>
              <a:spcBef>
                <a:spcPts val="150"/>
              </a:spcBef>
              <a:buChar char="•"/>
              <a:tabLst>
                <a:tab pos="278130" algn="l"/>
              </a:tabLst>
            </a:pPr>
            <a:r>
              <a:rPr sz="2700" dirty="0">
                <a:latin typeface="Tw Cen MT" panose="020B0602020104020603"/>
                <a:cs typeface="Tw Cen MT" panose="020B0602020104020603"/>
              </a:rPr>
              <a:t>Assists with accurate </a:t>
            </a:r>
            <a:r>
              <a:rPr sz="2700" spc="-8" dirty="0">
                <a:latin typeface="Tw Cen MT" panose="020B0602020104020603"/>
                <a:cs typeface="Tw Cen MT" panose="020B0602020104020603"/>
              </a:rPr>
              <a:t>project</a:t>
            </a:r>
            <a:r>
              <a:rPr sz="2700" spc="-90" dirty="0">
                <a:latin typeface="Tw Cen MT" panose="020B0602020104020603"/>
                <a:cs typeface="Tw Cen MT" panose="020B0602020104020603"/>
              </a:rPr>
              <a:t> </a:t>
            </a:r>
            <a:r>
              <a:rPr sz="2700" spc="-8" dirty="0">
                <a:latin typeface="Tw Cen MT" panose="020B0602020104020603"/>
                <a:cs typeface="Tw Cen MT" panose="020B0602020104020603"/>
              </a:rPr>
              <a:t>organization</a:t>
            </a:r>
            <a:endParaRPr sz="2700">
              <a:latin typeface="Tw Cen MT" panose="020B0602020104020603"/>
              <a:cs typeface="Tw Cen MT" panose="020B0602020104020603"/>
            </a:endParaRPr>
          </a:p>
          <a:p>
            <a:pPr marL="277178" indent="-259080">
              <a:lnSpc>
                <a:spcPts val="3090"/>
              </a:lnSpc>
              <a:buChar char="•"/>
              <a:tabLst>
                <a:tab pos="278130" algn="l"/>
              </a:tabLst>
            </a:pPr>
            <a:r>
              <a:rPr sz="2700" dirty="0">
                <a:latin typeface="Tw Cen MT" panose="020B0602020104020603"/>
                <a:cs typeface="Tw Cen MT" panose="020B0602020104020603"/>
              </a:rPr>
              <a:t>Helps with </a:t>
            </a:r>
            <a:r>
              <a:rPr sz="2700" spc="-8" dirty="0">
                <a:latin typeface="Tw Cen MT" panose="020B0602020104020603"/>
                <a:cs typeface="Tw Cen MT" panose="020B0602020104020603"/>
              </a:rPr>
              <a:t>assigning</a:t>
            </a:r>
            <a:r>
              <a:rPr sz="2700" spc="-45" dirty="0">
                <a:latin typeface="Tw Cen MT" panose="020B0602020104020603"/>
                <a:cs typeface="Tw Cen MT" panose="020B0602020104020603"/>
              </a:rPr>
              <a:t> </a:t>
            </a:r>
            <a:r>
              <a:rPr sz="2700" spc="-8" dirty="0">
                <a:latin typeface="Tw Cen MT" panose="020B0602020104020603"/>
                <a:cs typeface="Tw Cen MT" panose="020B0602020104020603"/>
              </a:rPr>
              <a:t>responsibilities</a:t>
            </a:r>
            <a:endParaRPr sz="2700">
              <a:latin typeface="Tw Cen MT" panose="020B0602020104020603"/>
              <a:cs typeface="Tw Cen MT" panose="020B0602020104020603"/>
            </a:endParaRPr>
          </a:p>
          <a:p>
            <a:pPr marL="277178" indent="-259080">
              <a:lnSpc>
                <a:spcPts val="3075"/>
              </a:lnSpc>
              <a:buChar char="•"/>
              <a:tabLst>
                <a:tab pos="278130" algn="l"/>
              </a:tabLst>
            </a:pPr>
            <a:r>
              <a:rPr sz="2700" spc="-15" dirty="0">
                <a:latin typeface="Tw Cen MT" panose="020B0602020104020603"/>
                <a:cs typeface="Tw Cen MT" panose="020B0602020104020603"/>
              </a:rPr>
              <a:t>Shows </a:t>
            </a:r>
            <a:r>
              <a:rPr sz="2700" dirty="0">
                <a:latin typeface="Tw Cen MT" panose="020B0602020104020603"/>
                <a:cs typeface="Tw Cen MT" panose="020B0602020104020603"/>
              </a:rPr>
              <a:t>the </a:t>
            </a:r>
            <a:r>
              <a:rPr sz="2700" spc="-8" dirty="0">
                <a:latin typeface="Tw Cen MT" panose="020B0602020104020603"/>
                <a:cs typeface="Tw Cen MT" panose="020B0602020104020603"/>
              </a:rPr>
              <a:t>control </a:t>
            </a:r>
            <a:r>
              <a:rPr sz="2700" dirty="0">
                <a:latin typeface="Tw Cen MT" panose="020B0602020104020603"/>
                <a:cs typeface="Tw Cen MT" panose="020B0602020104020603"/>
              </a:rPr>
              <a:t>points and </a:t>
            </a:r>
            <a:r>
              <a:rPr sz="2700" spc="-15" dirty="0">
                <a:latin typeface="Tw Cen MT" panose="020B0602020104020603"/>
                <a:cs typeface="Tw Cen MT" panose="020B0602020104020603"/>
              </a:rPr>
              <a:t>project</a:t>
            </a:r>
            <a:r>
              <a:rPr sz="2700" spc="-68" dirty="0">
                <a:latin typeface="Tw Cen MT" panose="020B0602020104020603"/>
                <a:cs typeface="Tw Cen MT" panose="020B0602020104020603"/>
              </a:rPr>
              <a:t> </a:t>
            </a:r>
            <a:r>
              <a:rPr sz="2700" dirty="0">
                <a:latin typeface="Tw Cen MT" panose="020B0602020104020603"/>
                <a:cs typeface="Tw Cen MT" panose="020B0602020104020603"/>
              </a:rPr>
              <a:t>milestones</a:t>
            </a:r>
            <a:endParaRPr sz="2700">
              <a:latin typeface="Tw Cen MT" panose="020B0602020104020603"/>
              <a:cs typeface="Tw Cen MT" panose="020B0602020104020603"/>
            </a:endParaRPr>
          </a:p>
          <a:p>
            <a:pPr marL="277178" indent="-259080">
              <a:lnSpc>
                <a:spcPts val="3090"/>
              </a:lnSpc>
              <a:buChar char="•"/>
              <a:tabLst>
                <a:tab pos="278130" algn="l"/>
              </a:tabLst>
            </a:pPr>
            <a:r>
              <a:rPr sz="2700" spc="-15" dirty="0">
                <a:latin typeface="Tw Cen MT" panose="020B0602020104020603"/>
                <a:cs typeface="Tw Cen MT" panose="020B0602020104020603"/>
              </a:rPr>
              <a:t>Allows </a:t>
            </a:r>
            <a:r>
              <a:rPr sz="2700" spc="-23" dirty="0">
                <a:latin typeface="Tw Cen MT" panose="020B0602020104020603"/>
                <a:cs typeface="Tw Cen MT" panose="020B0602020104020603"/>
              </a:rPr>
              <a:t>for </a:t>
            </a:r>
            <a:r>
              <a:rPr sz="2700" dirty="0">
                <a:latin typeface="Tw Cen MT" panose="020B0602020104020603"/>
                <a:cs typeface="Tw Cen MT" panose="020B0602020104020603"/>
              </a:rPr>
              <a:t>more </a:t>
            </a:r>
            <a:r>
              <a:rPr sz="2700" spc="-8" dirty="0">
                <a:latin typeface="Tw Cen MT" panose="020B0602020104020603"/>
                <a:cs typeface="Tw Cen MT" panose="020B0602020104020603"/>
              </a:rPr>
              <a:t>accurate </a:t>
            </a:r>
            <a:r>
              <a:rPr sz="2700" dirty="0">
                <a:latin typeface="Tw Cen MT" panose="020B0602020104020603"/>
                <a:cs typeface="Tw Cen MT" panose="020B0602020104020603"/>
              </a:rPr>
              <a:t>estimation of cost, risk and</a:t>
            </a:r>
            <a:r>
              <a:rPr sz="2700" spc="-23" dirty="0">
                <a:latin typeface="Tw Cen MT" panose="020B0602020104020603"/>
                <a:cs typeface="Tw Cen MT" panose="020B0602020104020603"/>
              </a:rPr>
              <a:t> </a:t>
            </a:r>
            <a:r>
              <a:rPr sz="2700" dirty="0">
                <a:latin typeface="Tw Cen MT" panose="020B0602020104020603"/>
                <a:cs typeface="Tw Cen MT" panose="020B0602020104020603"/>
              </a:rPr>
              <a:t>time</a:t>
            </a:r>
            <a:endParaRPr sz="2700">
              <a:latin typeface="Tw Cen MT" panose="020B0602020104020603"/>
              <a:cs typeface="Tw Cen MT" panose="020B0602020104020603"/>
            </a:endParaRPr>
          </a:p>
          <a:p>
            <a:pPr marL="277178" indent="-259080">
              <a:lnSpc>
                <a:spcPts val="3173"/>
              </a:lnSpc>
              <a:buChar char="•"/>
              <a:tabLst>
                <a:tab pos="278130" algn="l"/>
              </a:tabLst>
            </a:pPr>
            <a:r>
              <a:rPr sz="2700" dirty="0">
                <a:latin typeface="Tw Cen MT" panose="020B0602020104020603"/>
                <a:cs typeface="Tw Cen MT" panose="020B0602020104020603"/>
              </a:rPr>
              <a:t>Helps </a:t>
            </a:r>
            <a:r>
              <a:rPr sz="2700" spc="-15" dirty="0">
                <a:latin typeface="Tw Cen MT" panose="020B0602020104020603"/>
                <a:cs typeface="Tw Cen MT" panose="020B0602020104020603"/>
              </a:rPr>
              <a:t>explain </a:t>
            </a:r>
            <a:r>
              <a:rPr sz="2700" dirty="0">
                <a:latin typeface="Tw Cen MT" panose="020B0602020104020603"/>
                <a:cs typeface="Tw Cen MT" panose="020B0602020104020603"/>
              </a:rPr>
              <a:t>the </a:t>
            </a:r>
            <a:r>
              <a:rPr sz="2700" spc="-15" dirty="0">
                <a:latin typeface="Tw Cen MT" panose="020B0602020104020603"/>
                <a:cs typeface="Tw Cen MT" panose="020B0602020104020603"/>
              </a:rPr>
              <a:t>project </a:t>
            </a:r>
            <a:r>
              <a:rPr sz="2700" dirty="0">
                <a:latin typeface="Tw Cen MT" panose="020B0602020104020603"/>
                <a:cs typeface="Tw Cen MT" panose="020B0602020104020603"/>
              </a:rPr>
              <a:t>scope to</a:t>
            </a:r>
            <a:r>
              <a:rPr sz="2700" spc="-38" dirty="0">
                <a:latin typeface="Tw Cen MT" panose="020B0602020104020603"/>
                <a:cs typeface="Tw Cen MT" panose="020B0602020104020603"/>
              </a:rPr>
              <a:t> </a:t>
            </a:r>
            <a:r>
              <a:rPr sz="2700" spc="-8" dirty="0">
                <a:latin typeface="Tw Cen MT" panose="020B0602020104020603"/>
                <a:cs typeface="Tw Cen MT" panose="020B0602020104020603"/>
              </a:rPr>
              <a:t>stakeholders</a:t>
            </a:r>
            <a:endParaRPr sz="2700">
              <a:latin typeface="Tw Cen MT" panose="020B0602020104020603"/>
              <a:cs typeface="Tw Cen MT" panose="020B0602020104020603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253995" y="5973317"/>
            <a:ext cx="4112895" cy="2672715"/>
          </a:xfrm>
          <a:custGeom>
            <a:avLst/>
            <a:gdLst/>
            <a:ahLst/>
            <a:cxnLst/>
            <a:rect l="l" t="t" r="r" b="b"/>
            <a:pathLst>
              <a:path w="2741929" h="1781810">
                <a:moveTo>
                  <a:pt x="2444750" y="0"/>
                </a:moveTo>
                <a:lnTo>
                  <a:pt x="296925" y="0"/>
                </a:lnTo>
                <a:lnTo>
                  <a:pt x="248770" y="3887"/>
                </a:lnTo>
                <a:lnTo>
                  <a:pt x="203086" y="15140"/>
                </a:lnTo>
                <a:lnTo>
                  <a:pt x="160484" y="33148"/>
                </a:lnTo>
                <a:lnTo>
                  <a:pt x="121578" y="57298"/>
                </a:lnTo>
                <a:lnTo>
                  <a:pt x="86979" y="86979"/>
                </a:lnTo>
                <a:lnTo>
                  <a:pt x="57298" y="121578"/>
                </a:lnTo>
                <a:lnTo>
                  <a:pt x="33148" y="160484"/>
                </a:lnTo>
                <a:lnTo>
                  <a:pt x="15140" y="203086"/>
                </a:lnTo>
                <a:lnTo>
                  <a:pt x="3887" y="248770"/>
                </a:lnTo>
                <a:lnTo>
                  <a:pt x="0" y="296925"/>
                </a:lnTo>
                <a:lnTo>
                  <a:pt x="0" y="1484630"/>
                </a:lnTo>
                <a:lnTo>
                  <a:pt x="3887" y="1532791"/>
                </a:lnTo>
                <a:lnTo>
                  <a:pt x="15140" y="1578479"/>
                </a:lnTo>
                <a:lnTo>
                  <a:pt x="33148" y="1621082"/>
                </a:lnTo>
                <a:lnTo>
                  <a:pt x="57298" y="1659988"/>
                </a:lnTo>
                <a:lnTo>
                  <a:pt x="86979" y="1694586"/>
                </a:lnTo>
                <a:lnTo>
                  <a:pt x="121578" y="1724264"/>
                </a:lnTo>
                <a:lnTo>
                  <a:pt x="160484" y="1748412"/>
                </a:lnTo>
                <a:lnTo>
                  <a:pt x="203086" y="1766418"/>
                </a:lnTo>
                <a:lnTo>
                  <a:pt x="248770" y="1777669"/>
                </a:lnTo>
                <a:lnTo>
                  <a:pt x="296925" y="1781556"/>
                </a:lnTo>
                <a:lnTo>
                  <a:pt x="2444750" y="1781556"/>
                </a:lnTo>
                <a:lnTo>
                  <a:pt x="2492905" y="1777669"/>
                </a:lnTo>
                <a:lnTo>
                  <a:pt x="2538589" y="1766418"/>
                </a:lnTo>
                <a:lnTo>
                  <a:pt x="2581191" y="1748412"/>
                </a:lnTo>
                <a:lnTo>
                  <a:pt x="2620097" y="1724264"/>
                </a:lnTo>
                <a:lnTo>
                  <a:pt x="2654696" y="1694586"/>
                </a:lnTo>
                <a:lnTo>
                  <a:pt x="2684377" y="1659988"/>
                </a:lnTo>
                <a:lnTo>
                  <a:pt x="2708527" y="1621082"/>
                </a:lnTo>
                <a:lnTo>
                  <a:pt x="2726535" y="1578479"/>
                </a:lnTo>
                <a:lnTo>
                  <a:pt x="2737788" y="1532791"/>
                </a:lnTo>
                <a:lnTo>
                  <a:pt x="2741676" y="1484630"/>
                </a:lnTo>
                <a:lnTo>
                  <a:pt x="2741676" y="296925"/>
                </a:lnTo>
                <a:lnTo>
                  <a:pt x="2737788" y="248770"/>
                </a:lnTo>
                <a:lnTo>
                  <a:pt x="2726535" y="203086"/>
                </a:lnTo>
                <a:lnTo>
                  <a:pt x="2708527" y="160484"/>
                </a:lnTo>
                <a:lnTo>
                  <a:pt x="2684377" y="121578"/>
                </a:lnTo>
                <a:lnTo>
                  <a:pt x="2654696" y="86979"/>
                </a:lnTo>
                <a:lnTo>
                  <a:pt x="2620097" y="57298"/>
                </a:lnTo>
                <a:lnTo>
                  <a:pt x="2581191" y="33148"/>
                </a:lnTo>
                <a:lnTo>
                  <a:pt x="2538589" y="15140"/>
                </a:lnTo>
                <a:lnTo>
                  <a:pt x="2492905" y="3887"/>
                </a:lnTo>
                <a:lnTo>
                  <a:pt x="2444750" y="0"/>
                </a:lnTo>
                <a:close/>
              </a:path>
            </a:pathLst>
          </a:custGeom>
          <a:solidFill>
            <a:srgbClr val="629FCC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7" name="object 27"/>
          <p:cNvSpPr/>
          <p:nvPr/>
        </p:nvSpPr>
        <p:spPr>
          <a:xfrm>
            <a:off x="2253995" y="5973317"/>
            <a:ext cx="4112895" cy="2672715"/>
          </a:xfrm>
          <a:custGeom>
            <a:avLst/>
            <a:gdLst/>
            <a:ahLst/>
            <a:cxnLst/>
            <a:rect l="l" t="t" r="r" b="b"/>
            <a:pathLst>
              <a:path w="2741929" h="1781810">
                <a:moveTo>
                  <a:pt x="0" y="296925"/>
                </a:moveTo>
                <a:lnTo>
                  <a:pt x="3887" y="248770"/>
                </a:lnTo>
                <a:lnTo>
                  <a:pt x="15140" y="203086"/>
                </a:lnTo>
                <a:lnTo>
                  <a:pt x="33148" y="160484"/>
                </a:lnTo>
                <a:lnTo>
                  <a:pt x="57298" y="121578"/>
                </a:lnTo>
                <a:lnTo>
                  <a:pt x="86979" y="86979"/>
                </a:lnTo>
                <a:lnTo>
                  <a:pt x="121578" y="57298"/>
                </a:lnTo>
                <a:lnTo>
                  <a:pt x="160484" y="33148"/>
                </a:lnTo>
                <a:lnTo>
                  <a:pt x="203086" y="15140"/>
                </a:lnTo>
                <a:lnTo>
                  <a:pt x="248770" y="3887"/>
                </a:lnTo>
                <a:lnTo>
                  <a:pt x="296925" y="0"/>
                </a:lnTo>
                <a:lnTo>
                  <a:pt x="2444750" y="0"/>
                </a:lnTo>
                <a:lnTo>
                  <a:pt x="2492905" y="3887"/>
                </a:lnTo>
                <a:lnTo>
                  <a:pt x="2538589" y="15140"/>
                </a:lnTo>
                <a:lnTo>
                  <a:pt x="2581191" y="33148"/>
                </a:lnTo>
                <a:lnTo>
                  <a:pt x="2620097" y="57298"/>
                </a:lnTo>
                <a:lnTo>
                  <a:pt x="2654696" y="86979"/>
                </a:lnTo>
                <a:lnTo>
                  <a:pt x="2684377" y="121578"/>
                </a:lnTo>
                <a:lnTo>
                  <a:pt x="2708527" y="160484"/>
                </a:lnTo>
                <a:lnTo>
                  <a:pt x="2726535" y="203086"/>
                </a:lnTo>
                <a:lnTo>
                  <a:pt x="2737788" y="248770"/>
                </a:lnTo>
                <a:lnTo>
                  <a:pt x="2741676" y="296925"/>
                </a:lnTo>
                <a:lnTo>
                  <a:pt x="2741676" y="1484630"/>
                </a:lnTo>
                <a:lnTo>
                  <a:pt x="2737788" y="1532791"/>
                </a:lnTo>
                <a:lnTo>
                  <a:pt x="2726535" y="1578479"/>
                </a:lnTo>
                <a:lnTo>
                  <a:pt x="2708527" y="1621082"/>
                </a:lnTo>
                <a:lnTo>
                  <a:pt x="2684377" y="1659988"/>
                </a:lnTo>
                <a:lnTo>
                  <a:pt x="2654696" y="1694586"/>
                </a:lnTo>
                <a:lnTo>
                  <a:pt x="2620097" y="1724264"/>
                </a:lnTo>
                <a:lnTo>
                  <a:pt x="2581191" y="1748412"/>
                </a:lnTo>
                <a:lnTo>
                  <a:pt x="2538589" y="1766418"/>
                </a:lnTo>
                <a:lnTo>
                  <a:pt x="2492905" y="1777669"/>
                </a:lnTo>
                <a:lnTo>
                  <a:pt x="2444750" y="1781556"/>
                </a:lnTo>
                <a:lnTo>
                  <a:pt x="296925" y="1781556"/>
                </a:lnTo>
                <a:lnTo>
                  <a:pt x="248770" y="1777669"/>
                </a:lnTo>
                <a:lnTo>
                  <a:pt x="203086" y="1766418"/>
                </a:lnTo>
                <a:lnTo>
                  <a:pt x="160484" y="1748412"/>
                </a:lnTo>
                <a:lnTo>
                  <a:pt x="121578" y="1724264"/>
                </a:lnTo>
                <a:lnTo>
                  <a:pt x="86979" y="1694586"/>
                </a:lnTo>
                <a:lnTo>
                  <a:pt x="57298" y="1659988"/>
                </a:lnTo>
                <a:lnTo>
                  <a:pt x="33148" y="1621082"/>
                </a:lnTo>
                <a:lnTo>
                  <a:pt x="15140" y="1578479"/>
                </a:lnTo>
                <a:lnTo>
                  <a:pt x="3887" y="1532791"/>
                </a:lnTo>
                <a:lnTo>
                  <a:pt x="0" y="1484630"/>
                </a:lnTo>
                <a:lnTo>
                  <a:pt x="0" y="296925"/>
                </a:lnTo>
                <a:close/>
              </a:path>
            </a:pathLst>
          </a:custGeom>
          <a:ln w="152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28" name="object 28"/>
          <p:cNvSpPr txBox="1"/>
          <p:nvPr/>
        </p:nvSpPr>
        <p:spPr>
          <a:xfrm>
            <a:off x="2953703" y="6445301"/>
            <a:ext cx="2694621" cy="1535485"/>
          </a:xfrm>
          <a:prstGeom prst="rect">
            <a:avLst/>
          </a:prstGeom>
        </p:spPr>
        <p:txBody>
          <a:bodyPr vert="horz" wrap="square" lIns="0" tIns="166688" rIns="0" bIns="0" rtlCol="0">
            <a:spAutoFit/>
          </a:bodyPr>
          <a:lstStyle/>
          <a:p>
            <a:pPr marL="501015" marR="7620" indent="-482918">
              <a:lnSpc>
                <a:spcPts val="5295"/>
              </a:lnSpc>
              <a:spcBef>
                <a:spcPts val="1313"/>
              </a:spcBef>
            </a:pPr>
            <a:r>
              <a:rPr sz="5400" dirty="0">
                <a:solidFill>
                  <a:srgbClr val="FFFFFF"/>
                </a:solidFill>
                <a:latin typeface="Tw Cen MT" panose="020B0602020104020603"/>
                <a:cs typeface="Tw Cen MT" panose="020B0602020104020603"/>
              </a:rPr>
              <a:t>Benefit</a:t>
            </a:r>
            <a:r>
              <a:rPr sz="5400" spc="-135" dirty="0">
                <a:solidFill>
                  <a:srgbClr val="FFFFFF"/>
                </a:solidFill>
                <a:latin typeface="Tw Cen MT" panose="020B0602020104020603"/>
                <a:cs typeface="Tw Cen MT" panose="020B0602020104020603"/>
              </a:rPr>
              <a:t> </a:t>
            </a:r>
            <a:r>
              <a:rPr sz="5400" dirty="0">
                <a:solidFill>
                  <a:srgbClr val="FFFFFF"/>
                </a:solidFill>
                <a:latin typeface="Tw Cen MT" panose="020B0602020104020603"/>
                <a:cs typeface="Tw Cen MT" panose="020B0602020104020603"/>
              </a:rPr>
              <a:t>of  WBS</a:t>
            </a:r>
            <a:r>
              <a:rPr sz="5400" spc="-45" dirty="0">
                <a:solidFill>
                  <a:srgbClr val="FFFFFF"/>
                </a:solidFill>
                <a:latin typeface="Tw Cen MT" panose="020B0602020104020603"/>
                <a:cs typeface="Tw Cen MT" panose="020B0602020104020603"/>
              </a:rPr>
              <a:t> </a:t>
            </a:r>
            <a:r>
              <a:rPr sz="5400" dirty="0">
                <a:solidFill>
                  <a:srgbClr val="FFFFFF"/>
                </a:solidFill>
                <a:latin typeface="Tw Cen MT" panose="020B0602020104020603"/>
                <a:cs typeface="Tw Cen MT" panose="020B0602020104020603"/>
              </a:rPr>
              <a:t>:</a:t>
            </a:r>
            <a:endParaRPr sz="5400">
              <a:latin typeface="Tw Cen MT" panose="020B0602020104020603"/>
              <a:cs typeface="Tw Cen MT" panose="020B0602020104020603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72487" y="8797137"/>
            <a:ext cx="13026390" cy="66556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2100" spc="-8" dirty="0">
                <a:latin typeface="Tw Cen MT" panose="020B0602020104020603"/>
                <a:cs typeface="Tw Cen MT" panose="020B0602020104020603"/>
              </a:rPr>
              <a:t>NOTES </a:t>
            </a:r>
            <a:r>
              <a:rPr sz="2100" dirty="0">
                <a:latin typeface="Tw Cen MT" panose="020B0602020104020603"/>
                <a:cs typeface="Tw Cen MT" panose="020B0602020104020603"/>
              </a:rPr>
              <a:t>: </a:t>
            </a:r>
            <a:r>
              <a:rPr sz="2100" spc="-8" dirty="0">
                <a:latin typeface="Tw Cen MT" panose="020B0602020104020603"/>
                <a:cs typeface="Tw Cen MT" panose="020B0602020104020603"/>
              </a:rPr>
              <a:t>Thinking </a:t>
            </a:r>
            <a:r>
              <a:rPr sz="2100" dirty="0">
                <a:latin typeface="Tw Cen MT" panose="020B0602020104020603"/>
                <a:cs typeface="Tw Cen MT" panose="020B0602020104020603"/>
              </a:rPr>
              <a:t>in detail is critical when planning </a:t>
            </a:r>
            <a:r>
              <a:rPr sz="2100" spc="-8" dirty="0">
                <a:latin typeface="Tw Cen MT" panose="020B0602020104020603"/>
                <a:cs typeface="Tw Cen MT" panose="020B0602020104020603"/>
              </a:rPr>
              <a:t>your project, </a:t>
            </a:r>
            <a:r>
              <a:rPr sz="2100" dirty="0">
                <a:latin typeface="Tw Cen MT" panose="020B0602020104020603"/>
                <a:cs typeface="Tw Cen MT" panose="020B0602020104020603"/>
              </a:rPr>
              <a:t>but </a:t>
            </a:r>
            <a:r>
              <a:rPr sz="2100" spc="-15" dirty="0">
                <a:latin typeface="Tw Cen MT" panose="020B0602020104020603"/>
                <a:cs typeface="Tw Cen MT" panose="020B0602020104020603"/>
              </a:rPr>
              <a:t>you </a:t>
            </a:r>
            <a:r>
              <a:rPr sz="2100" dirty="0">
                <a:latin typeface="Tw Cen MT" panose="020B0602020104020603"/>
                <a:cs typeface="Tw Cen MT" panose="020B0602020104020603"/>
              </a:rPr>
              <a:t>also need to consider the big picture. If </a:t>
            </a:r>
            <a:r>
              <a:rPr sz="2100" spc="-15" dirty="0">
                <a:latin typeface="Tw Cen MT" panose="020B0602020104020603"/>
                <a:cs typeface="Tw Cen MT" panose="020B0602020104020603"/>
              </a:rPr>
              <a:t>you </a:t>
            </a:r>
            <a:r>
              <a:rPr sz="2100" dirty="0">
                <a:latin typeface="Tw Cen MT" panose="020B0602020104020603"/>
                <a:cs typeface="Tw Cen MT" panose="020B0602020104020603"/>
              </a:rPr>
              <a:t>fail</a:t>
            </a:r>
            <a:r>
              <a:rPr sz="2100" spc="-135" dirty="0">
                <a:latin typeface="Tw Cen MT" panose="020B0602020104020603"/>
                <a:cs typeface="Tw Cen MT" panose="020B0602020104020603"/>
              </a:rPr>
              <a:t> </a:t>
            </a:r>
            <a:r>
              <a:rPr sz="2100" dirty="0">
                <a:latin typeface="Tw Cen MT" panose="020B0602020104020603"/>
                <a:cs typeface="Tw Cen MT" panose="020B0602020104020603"/>
              </a:rPr>
              <a:t>to</a:t>
            </a:r>
            <a:endParaRPr sz="2100">
              <a:latin typeface="Tw Cen MT" panose="020B0602020104020603"/>
              <a:cs typeface="Tw Cen MT" panose="020B0602020104020603"/>
            </a:endParaRPr>
          </a:p>
          <a:p>
            <a:pPr marL="19050"/>
            <a:r>
              <a:rPr sz="2100" dirty="0">
                <a:latin typeface="Tw Cen MT" panose="020B0602020104020603"/>
                <a:cs typeface="Tw Cen MT" panose="020B0602020104020603"/>
              </a:rPr>
              <a:t>identify a major </a:t>
            </a:r>
            <a:r>
              <a:rPr sz="2100" spc="8" dirty="0">
                <a:latin typeface="Tw Cen MT" panose="020B0602020104020603"/>
                <a:cs typeface="Tw Cen MT" panose="020B0602020104020603"/>
              </a:rPr>
              <a:t>part of </a:t>
            </a:r>
            <a:r>
              <a:rPr sz="2100" spc="-8" dirty="0">
                <a:latin typeface="Tw Cen MT" panose="020B0602020104020603"/>
                <a:cs typeface="Tw Cen MT" panose="020B0602020104020603"/>
              </a:rPr>
              <a:t>your project’s </a:t>
            </a:r>
            <a:r>
              <a:rPr sz="2100" dirty="0">
                <a:latin typeface="Tw Cen MT" panose="020B0602020104020603"/>
                <a:cs typeface="Tw Cen MT" panose="020B0602020104020603"/>
              </a:rPr>
              <a:t>work, </a:t>
            </a:r>
            <a:r>
              <a:rPr sz="2100" spc="-15" dirty="0">
                <a:latin typeface="Tw Cen MT" panose="020B0602020104020603"/>
                <a:cs typeface="Tw Cen MT" panose="020B0602020104020603"/>
              </a:rPr>
              <a:t>you won’t </a:t>
            </a:r>
            <a:r>
              <a:rPr sz="2100" spc="-8" dirty="0">
                <a:latin typeface="Tw Cen MT" panose="020B0602020104020603"/>
                <a:cs typeface="Tw Cen MT" panose="020B0602020104020603"/>
              </a:rPr>
              <a:t>have </a:t>
            </a:r>
            <a:r>
              <a:rPr sz="2100" dirty="0">
                <a:latin typeface="Tw Cen MT" panose="020B0602020104020603"/>
                <a:cs typeface="Tw Cen MT" panose="020B0602020104020603"/>
              </a:rPr>
              <a:t>the </a:t>
            </a:r>
            <a:r>
              <a:rPr sz="2100" spc="15" dirty="0">
                <a:latin typeface="Tw Cen MT" panose="020B0602020104020603"/>
                <a:cs typeface="Tw Cen MT" panose="020B0602020104020603"/>
              </a:rPr>
              <a:t>chance </a:t>
            </a:r>
            <a:r>
              <a:rPr sz="2100" dirty="0">
                <a:latin typeface="Tw Cen MT" panose="020B0602020104020603"/>
                <a:cs typeface="Tw Cen MT" panose="020B0602020104020603"/>
              </a:rPr>
              <a:t>to detail it. A work breakdown structure </a:t>
            </a:r>
            <a:r>
              <a:rPr sz="2100" spc="-8" dirty="0">
                <a:latin typeface="Tw Cen MT" panose="020B0602020104020603"/>
                <a:cs typeface="Tw Cen MT" panose="020B0602020104020603"/>
              </a:rPr>
              <a:t>is</a:t>
            </a:r>
            <a:r>
              <a:rPr sz="2100" spc="-344" dirty="0">
                <a:latin typeface="Tw Cen MT" panose="020B0602020104020603"/>
                <a:cs typeface="Tw Cen MT" panose="020B0602020104020603"/>
              </a:rPr>
              <a:t> </a:t>
            </a:r>
            <a:r>
              <a:rPr sz="2100" spc="-60" dirty="0">
                <a:latin typeface="Tw Cen MT" panose="020B0602020104020603"/>
                <a:cs typeface="Tw Cen MT" panose="020B0602020104020603"/>
              </a:rPr>
              <a:t>key.</a:t>
            </a:r>
            <a:endParaRPr sz="2100">
              <a:latin typeface="Tw Cen MT" panose="020B0602020104020603"/>
              <a:cs typeface="Tw Cen MT" panose="020B0602020104020603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2913888" y="923658"/>
            <a:ext cx="12535851" cy="941604"/>
          </a:xfrm>
          <a:prstGeom prst="rect">
            <a:avLst/>
          </a:prstGeom>
        </p:spPr>
        <p:txBody>
          <a:bodyPr vert="horz" wrap="square" lIns="0" tIns="18098" rIns="0" bIns="0" rtlCol="0" anchor="ctr">
            <a:spAutoFit/>
          </a:bodyPr>
          <a:lstStyle/>
          <a:p>
            <a:pPr marL="19050">
              <a:spcBef>
                <a:spcPts val="143"/>
              </a:spcBef>
            </a:pPr>
            <a:r>
              <a:rPr sz="6000" spc="-38" dirty="0"/>
              <a:t>WORK </a:t>
            </a:r>
            <a:r>
              <a:rPr sz="6000" spc="-23" dirty="0"/>
              <a:t>BREAKDOWN </a:t>
            </a:r>
            <a:r>
              <a:rPr sz="6000" spc="-8" dirty="0"/>
              <a:t>STRUCTURE</a:t>
            </a:r>
            <a:r>
              <a:rPr sz="6000" spc="15" dirty="0"/>
              <a:t> </a:t>
            </a:r>
            <a:r>
              <a:rPr sz="6000" spc="-8" dirty="0"/>
              <a:t>(WBS)</a:t>
            </a:r>
            <a:endParaRPr sz="6000"/>
          </a:p>
        </p:txBody>
      </p:sp>
      <p:sp>
        <p:nvSpPr>
          <p:cNvPr id="31" name="object 31"/>
          <p:cNvSpPr/>
          <p:nvPr/>
        </p:nvSpPr>
        <p:spPr>
          <a:xfrm>
            <a:off x="1511045" y="1001268"/>
            <a:ext cx="1284923" cy="956310"/>
          </a:xfrm>
          <a:custGeom>
            <a:avLst/>
            <a:gdLst/>
            <a:ahLst/>
            <a:cxnLst/>
            <a:rect l="l" t="t" r="r" b="b"/>
            <a:pathLst>
              <a:path w="856614" h="637540">
                <a:moveTo>
                  <a:pt x="428244" y="0"/>
                </a:moveTo>
                <a:lnTo>
                  <a:pt x="374526" y="2481"/>
                </a:lnTo>
                <a:lnTo>
                  <a:pt x="322799" y="9728"/>
                </a:lnTo>
                <a:lnTo>
                  <a:pt x="273465" y="21441"/>
                </a:lnTo>
                <a:lnTo>
                  <a:pt x="226924" y="37322"/>
                </a:lnTo>
                <a:lnTo>
                  <a:pt x="183579" y="57071"/>
                </a:lnTo>
                <a:lnTo>
                  <a:pt x="143830" y="80391"/>
                </a:lnTo>
                <a:lnTo>
                  <a:pt x="108079" y="106983"/>
                </a:lnTo>
                <a:lnTo>
                  <a:pt x="76727" y="136548"/>
                </a:lnTo>
                <a:lnTo>
                  <a:pt x="50175" y="168787"/>
                </a:lnTo>
                <a:lnTo>
                  <a:pt x="28825" y="203402"/>
                </a:lnTo>
                <a:lnTo>
                  <a:pt x="13078" y="240094"/>
                </a:lnTo>
                <a:lnTo>
                  <a:pt x="3336" y="278565"/>
                </a:lnTo>
                <a:lnTo>
                  <a:pt x="0" y="318515"/>
                </a:lnTo>
                <a:lnTo>
                  <a:pt x="3336" y="358466"/>
                </a:lnTo>
                <a:lnTo>
                  <a:pt x="13078" y="396937"/>
                </a:lnTo>
                <a:lnTo>
                  <a:pt x="28825" y="433629"/>
                </a:lnTo>
                <a:lnTo>
                  <a:pt x="50175" y="468244"/>
                </a:lnTo>
                <a:lnTo>
                  <a:pt x="76727" y="500483"/>
                </a:lnTo>
                <a:lnTo>
                  <a:pt x="108079" y="530048"/>
                </a:lnTo>
                <a:lnTo>
                  <a:pt x="143830" y="556640"/>
                </a:lnTo>
                <a:lnTo>
                  <a:pt x="183579" y="579960"/>
                </a:lnTo>
                <a:lnTo>
                  <a:pt x="226924" y="599709"/>
                </a:lnTo>
                <a:lnTo>
                  <a:pt x="273465" y="615590"/>
                </a:lnTo>
                <a:lnTo>
                  <a:pt x="322799" y="627303"/>
                </a:lnTo>
                <a:lnTo>
                  <a:pt x="374526" y="634550"/>
                </a:lnTo>
                <a:lnTo>
                  <a:pt x="428244" y="637032"/>
                </a:lnTo>
                <a:lnTo>
                  <a:pt x="481954" y="634550"/>
                </a:lnTo>
                <a:lnTo>
                  <a:pt x="533676" y="627303"/>
                </a:lnTo>
                <a:lnTo>
                  <a:pt x="583007" y="615590"/>
                </a:lnTo>
                <a:lnTo>
                  <a:pt x="629546" y="599709"/>
                </a:lnTo>
                <a:lnTo>
                  <a:pt x="672892" y="579960"/>
                </a:lnTo>
                <a:lnTo>
                  <a:pt x="712642" y="556640"/>
                </a:lnTo>
                <a:lnTo>
                  <a:pt x="748395" y="530048"/>
                </a:lnTo>
                <a:lnTo>
                  <a:pt x="779750" y="500483"/>
                </a:lnTo>
                <a:lnTo>
                  <a:pt x="806304" y="468244"/>
                </a:lnTo>
                <a:lnTo>
                  <a:pt x="827657" y="433629"/>
                </a:lnTo>
                <a:lnTo>
                  <a:pt x="843406" y="396937"/>
                </a:lnTo>
                <a:lnTo>
                  <a:pt x="853150" y="358466"/>
                </a:lnTo>
                <a:lnTo>
                  <a:pt x="856488" y="318515"/>
                </a:lnTo>
                <a:lnTo>
                  <a:pt x="853150" y="278565"/>
                </a:lnTo>
                <a:lnTo>
                  <a:pt x="843406" y="240094"/>
                </a:lnTo>
                <a:lnTo>
                  <a:pt x="827657" y="203402"/>
                </a:lnTo>
                <a:lnTo>
                  <a:pt x="806304" y="168787"/>
                </a:lnTo>
                <a:lnTo>
                  <a:pt x="779750" y="136548"/>
                </a:lnTo>
                <a:lnTo>
                  <a:pt x="748395" y="106983"/>
                </a:lnTo>
                <a:lnTo>
                  <a:pt x="712642" y="80391"/>
                </a:lnTo>
                <a:lnTo>
                  <a:pt x="672892" y="57071"/>
                </a:lnTo>
                <a:lnTo>
                  <a:pt x="629546" y="37322"/>
                </a:lnTo>
                <a:lnTo>
                  <a:pt x="583007" y="21441"/>
                </a:lnTo>
                <a:lnTo>
                  <a:pt x="533676" y="9728"/>
                </a:lnTo>
                <a:lnTo>
                  <a:pt x="481954" y="2481"/>
                </a:lnTo>
                <a:lnTo>
                  <a:pt x="42824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 sz="2700" dirty="0"/>
          </a:p>
        </p:txBody>
      </p:sp>
      <p:sp>
        <p:nvSpPr>
          <p:cNvPr id="32" name="object 32"/>
          <p:cNvSpPr/>
          <p:nvPr/>
        </p:nvSpPr>
        <p:spPr>
          <a:xfrm>
            <a:off x="1511045" y="1001268"/>
            <a:ext cx="1284923" cy="956310"/>
          </a:xfrm>
          <a:custGeom>
            <a:avLst/>
            <a:gdLst/>
            <a:ahLst/>
            <a:cxnLst/>
            <a:rect l="l" t="t" r="r" b="b"/>
            <a:pathLst>
              <a:path w="856614" h="637540">
                <a:moveTo>
                  <a:pt x="0" y="318515"/>
                </a:moveTo>
                <a:lnTo>
                  <a:pt x="3336" y="278565"/>
                </a:lnTo>
                <a:lnTo>
                  <a:pt x="13078" y="240094"/>
                </a:lnTo>
                <a:lnTo>
                  <a:pt x="28825" y="203402"/>
                </a:lnTo>
                <a:lnTo>
                  <a:pt x="50175" y="168787"/>
                </a:lnTo>
                <a:lnTo>
                  <a:pt x="76727" y="136548"/>
                </a:lnTo>
                <a:lnTo>
                  <a:pt x="108079" y="106983"/>
                </a:lnTo>
                <a:lnTo>
                  <a:pt x="143830" y="80391"/>
                </a:lnTo>
                <a:lnTo>
                  <a:pt x="183579" y="57071"/>
                </a:lnTo>
                <a:lnTo>
                  <a:pt x="226924" y="37322"/>
                </a:lnTo>
                <a:lnTo>
                  <a:pt x="273465" y="21441"/>
                </a:lnTo>
                <a:lnTo>
                  <a:pt x="322799" y="9728"/>
                </a:lnTo>
                <a:lnTo>
                  <a:pt x="374526" y="2481"/>
                </a:lnTo>
                <a:lnTo>
                  <a:pt x="428244" y="0"/>
                </a:lnTo>
                <a:lnTo>
                  <a:pt x="481954" y="2481"/>
                </a:lnTo>
                <a:lnTo>
                  <a:pt x="533676" y="9728"/>
                </a:lnTo>
                <a:lnTo>
                  <a:pt x="583007" y="21441"/>
                </a:lnTo>
                <a:lnTo>
                  <a:pt x="629546" y="37322"/>
                </a:lnTo>
                <a:lnTo>
                  <a:pt x="672892" y="57071"/>
                </a:lnTo>
                <a:lnTo>
                  <a:pt x="712642" y="80391"/>
                </a:lnTo>
                <a:lnTo>
                  <a:pt x="748395" y="106983"/>
                </a:lnTo>
                <a:lnTo>
                  <a:pt x="779750" y="136548"/>
                </a:lnTo>
                <a:lnTo>
                  <a:pt x="806304" y="168787"/>
                </a:lnTo>
                <a:lnTo>
                  <a:pt x="827657" y="203402"/>
                </a:lnTo>
                <a:lnTo>
                  <a:pt x="843406" y="240094"/>
                </a:lnTo>
                <a:lnTo>
                  <a:pt x="853150" y="278565"/>
                </a:lnTo>
                <a:lnTo>
                  <a:pt x="856488" y="318515"/>
                </a:lnTo>
                <a:lnTo>
                  <a:pt x="853150" y="358466"/>
                </a:lnTo>
                <a:lnTo>
                  <a:pt x="843406" y="396937"/>
                </a:lnTo>
                <a:lnTo>
                  <a:pt x="827657" y="433629"/>
                </a:lnTo>
                <a:lnTo>
                  <a:pt x="806304" y="468244"/>
                </a:lnTo>
                <a:lnTo>
                  <a:pt x="779750" y="500483"/>
                </a:lnTo>
                <a:lnTo>
                  <a:pt x="748395" y="530048"/>
                </a:lnTo>
                <a:lnTo>
                  <a:pt x="712642" y="556640"/>
                </a:lnTo>
                <a:lnTo>
                  <a:pt x="672892" y="579960"/>
                </a:lnTo>
                <a:lnTo>
                  <a:pt x="629546" y="599709"/>
                </a:lnTo>
                <a:lnTo>
                  <a:pt x="583007" y="615590"/>
                </a:lnTo>
                <a:lnTo>
                  <a:pt x="533676" y="627303"/>
                </a:lnTo>
                <a:lnTo>
                  <a:pt x="481954" y="634550"/>
                </a:lnTo>
                <a:lnTo>
                  <a:pt x="428244" y="637032"/>
                </a:lnTo>
                <a:lnTo>
                  <a:pt x="374526" y="634550"/>
                </a:lnTo>
                <a:lnTo>
                  <a:pt x="322799" y="627303"/>
                </a:lnTo>
                <a:lnTo>
                  <a:pt x="273465" y="615590"/>
                </a:lnTo>
                <a:lnTo>
                  <a:pt x="226924" y="599709"/>
                </a:lnTo>
                <a:lnTo>
                  <a:pt x="183579" y="579960"/>
                </a:lnTo>
                <a:lnTo>
                  <a:pt x="143830" y="556640"/>
                </a:lnTo>
                <a:lnTo>
                  <a:pt x="108079" y="530048"/>
                </a:lnTo>
                <a:lnTo>
                  <a:pt x="76727" y="500483"/>
                </a:lnTo>
                <a:lnTo>
                  <a:pt x="50175" y="468244"/>
                </a:lnTo>
                <a:lnTo>
                  <a:pt x="28825" y="433629"/>
                </a:lnTo>
                <a:lnTo>
                  <a:pt x="13078" y="396937"/>
                </a:lnTo>
                <a:lnTo>
                  <a:pt x="3336" y="358466"/>
                </a:lnTo>
                <a:lnTo>
                  <a:pt x="0" y="318515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6" y="0"/>
            <a:ext cx="1749528" cy="35501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" name="object 3"/>
          <p:cNvSpPr/>
          <p:nvPr/>
        </p:nvSpPr>
        <p:spPr>
          <a:xfrm>
            <a:off x="0" y="5324095"/>
            <a:ext cx="329184" cy="9921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1" y="6723126"/>
            <a:ext cx="363473" cy="3543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5" name="object 5"/>
          <p:cNvSpPr/>
          <p:nvPr/>
        </p:nvSpPr>
        <p:spPr>
          <a:xfrm>
            <a:off x="336041" y="7301483"/>
            <a:ext cx="1463766" cy="29855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6" name="object 6"/>
          <p:cNvSpPr/>
          <p:nvPr/>
        </p:nvSpPr>
        <p:spPr>
          <a:xfrm>
            <a:off x="17057418" y="1"/>
            <a:ext cx="793956" cy="9395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" name="object 7"/>
          <p:cNvSpPr/>
          <p:nvPr/>
        </p:nvSpPr>
        <p:spPr>
          <a:xfrm>
            <a:off x="17298161" y="8327899"/>
            <a:ext cx="761238" cy="19453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" name="object 8"/>
          <p:cNvSpPr/>
          <p:nvPr/>
        </p:nvSpPr>
        <p:spPr>
          <a:xfrm>
            <a:off x="17446752" y="6859"/>
            <a:ext cx="576072" cy="25877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17161002" y="7301483"/>
            <a:ext cx="576072" cy="2971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0" name="object 10"/>
          <p:cNvSpPr/>
          <p:nvPr/>
        </p:nvSpPr>
        <p:spPr>
          <a:xfrm>
            <a:off x="1713358" y="2063115"/>
            <a:ext cx="14797088" cy="0"/>
          </a:xfrm>
          <a:custGeom>
            <a:avLst/>
            <a:gdLst/>
            <a:ahLst/>
            <a:cxnLst/>
            <a:rect l="l" t="t" r="r" b="b"/>
            <a:pathLst>
              <a:path w="9864725">
                <a:moveTo>
                  <a:pt x="0" y="0"/>
                </a:moveTo>
                <a:lnTo>
                  <a:pt x="9864725" y="0"/>
                </a:lnTo>
              </a:path>
            </a:pathLst>
          </a:custGeom>
          <a:ln w="38100">
            <a:solidFill>
              <a:srgbClr val="0D3553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913888" y="920417"/>
            <a:ext cx="7821930" cy="941604"/>
          </a:xfrm>
          <a:prstGeom prst="rect">
            <a:avLst/>
          </a:prstGeom>
        </p:spPr>
        <p:txBody>
          <a:bodyPr vert="horz" wrap="square" lIns="0" tIns="18098" rIns="0" bIns="0" rtlCol="0" anchor="ctr">
            <a:spAutoFit/>
          </a:bodyPr>
          <a:lstStyle/>
          <a:p>
            <a:pPr marL="19050">
              <a:spcBef>
                <a:spcPts val="143"/>
              </a:spcBef>
            </a:pPr>
            <a:r>
              <a:rPr sz="6000" spc="-53" dirty="0"/>
              <a:t>HOW </a:t>
            </a:r>
            <a:r>
              <a:rPr sz="6000" spc="-68" dirty="0"/>
              <a:t>TO </a:t>
            </a:r>
            <a:r>
              <a:rPr sz="6000" spc="-60" dirty="0"/>
              <a:t>CREATE </a:t>
            </a:r>
            <a:r>
              <a:rPr sz="6000" spc="-8" dirty="0"/>
              <a:t>A</a:t>
            </a:r>
            <a:r>
              <a:rPr sz="6000" spc="83" dirty="0"/>
              <a:t> </a:t>
            </a:r>
            <a:r>
              <a:rPr sz="6000" spc="-8" dirty="0"/>
              <a:t>WBS</a:t>
            </a:r>
            <a:endParaRPr sz="6000"/>
          </a:p>
        </p:txBody>
      </p:sp>
      <p:sp>
        <p:nvSpPr>
          <p:cNvPr id="12" name="object 12"/>
          <p:cNvSpPr txBox="1"/>
          <p:nvPr/>
        </p:nvSpPr>
        <p:spPr>
          <a:xfrm>
            <a:off x="1830324" y="2112864"/>
            <a:ext cx="14457045" cy="4272901"/>
          </a:xfrm>
          <a:prstGeom prst="rect">
            <a:avLst/>
          </a:prstGeom>
        </p:spPr>
        <p:txBody>
          <a:bodyPr vert="horz" wrap="square" lIns="0" tIns="122873" rIns="0" bIns="0" rtlCol="0">
            <a:spAutoFit/>
          </a:bodyPr>
          <a:lstStyle/>
          <a:p>
            <a:pPr marL="361950" indent="-342900">
              <a:spcBef>
                <a:spcPts val="968"/>
              </a:spcBef>
              <a:buSzPct val="125000"/>
              <a:buFont typeface="Arial" panose="020B0604020202020204"/>
              <a:buChar char="•"/>
              <a:tabLst>
                <a:tab pos="361950" algn="l"/>
              </a:tabLst>
            </a:pPr>
            <a:r>
              <a:rPr sz="3600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The </a:t>
            </a:r>
            <a:r>
              <a:rPr sz="3600" spc="-8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diagram </a:t>
            </a:r>
            <a:r>
              <a:rPr sz="3600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here </a:t>
            </a:r>
            <a:r>
              <a:rPr sz="3600" spc="-23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shows </a:t>
            </a:r>
            <a:r>
              <a:rPr sz="3600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that the entire </a:t>
            </a:r>
            <a:r>
              <a:rPr sz="3600" spc="-15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project </a:t>
            </a:r>
            <a:r>
              <a:rPr sz="3600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as </a:t>
            </a:r>
            <a:r>
              <a:rPr sz="3600" spc="-15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Level</a:t>
            </a:r>
            <a:r>
              <a:rPr sz="3600" spc="-68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 </a:t>
            </a:r>
            <a:r>
              <a:rPr sz="3600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1.</a:t>
            </a:r>
            <a:endParaRPr sz="3600">
              <a:latin typeface="Tw Cen MT" panose="020B0602020104020603"/>
              <a:cs typeface="Tw Cen MT" panose="020B0602020104020603"/>
            </a:endParaRPr>
          </a:p>
          <a:p>
            <a:pPr marL="361950" indent="-342900">
              <a:spcBef>
                <a:spcPts val="1920"/>
              </a:spcBef>
              <a:buSzPct val="125000"/>
              <a:buFont typeface="Arial" panose="020B0604020202020204"/>
              <a:buChar char="•"/>
              <a:tabLst>
                <a:tab pos="361950" algn="l"/>
              </a:tabLst>
            </a:pPr>
            <a:r>
              <a:rPr sz="3600" spc="-15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Level </a:t>
            </a:r>
            <a:r>
              <a:rPr sz="3600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2 – </a:t>
            </a:r>
            <a:r>
              <a:rPr sz="3600" spc="-8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subdivided </a:t>
            </a:r>
            <a:r>
              <a:rPr sz="3600" spc="-15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Level </a:t>
            </a:r>
            <a:r>
              <a:rPr sz="3600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1 into smaller</a:t>
            </a:r>
            <a:r>
              <a:rPr sz="3600" spc="-98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 </a:t>
            </a:r>
            <a:r>
              <a:rPr sz="3600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components</a:t>
            </a:r>
            <a:endParaRPr sz="3600">
              <a:latin typeface="Tw Cen MT" panose="020B0602020104020603"/>
              <a:cs typeface="Tw Cen MT" panose="020B0602020104020603"/>
            </a:endParaRPr>
          </a:p>
          <a:p>
            <a:pPr marL="361950" indent="-342900">
              <a:spcBef>
                <a:spcPts val="1950"/>
              </a:spcBef>
              <a:buSzPct val="125000"/>
              <a:buFont typeface="Arial" panose="020B0604020202020204"/>
              <a:buChar char="•"/>
              <a:tabLst>
                <a:tab pos="361950" algn="l"/>
              </a:tabLst>
            </a:pPr>
            <a:r>
              <a:rPr sz="3600" spc="-15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Level </a:t>
            </a:r>
            <a:r>
              <a:rPr sz="3600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3 – </a:t>
            </a:r>
            <a:r>
              <a:rPr sz="3600" spc="-8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subdivided </a:t>
            </a:r>
            <a:r>
              <a:rPr sz="3600" spc="-15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Level </a:t>
            </a:r>
            <a:r>
              <a:rPr sz="3600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2 into smaller</a:t>
            </a:r>
            <a:r>
              <a:rPr sz="3600" spc="-98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 </a:t>
            </a:r>
            <a:r>
              <a:rPr sz="3600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components</a:t>
            </a:r>
            <a:endParaRPr sz="3600">
              <a:latin typeface="Tw Cen MT" panose="020B0602020104020603"/>
              <a:cs typeface="Tw Cen MT" panose="020B0602020104020603"/>
            </a:endParaRPr>
          </a:p>
          <a:p>
            <a:pPr marL="361950" marR="7620" indent="-342900">
              <a:lnSpc>
                <a:spcPct val="110000"/>
              </a:lnSpc>
              <a:spcBef>
                <a:spcPts val="1493"/>
              </a:spcBef>
              <a:buSzPct val="125000"/>
              <a:buFont typeface="Arial" panose="020B0604020202020204"/>
              <a:buChar char="•"/>
              <a:tabLst>
                <a:tab pos="361950" algn="l"/>
              </a:tabLst>
            </a:pPr>
            <a:r>
              <a:rPr sz="3600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Continue to subdivide all the </a:t>
            </a:r>
            <a:r>
              <a:rPr sz="3600" spc="-8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components </a:t>
            </a:r>
            <a:r>
              <a:rPr sz="3600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until </a:t>
            </a:r>
            <a:r>
              <a:rPr sz="3600" spc="-8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it defined are sufficiently  detailed </a:t>
            </a:r>
            <a:r>
              <a:rPr sz="3600" spc="-23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for </a:t>
            </a:r>
            <a:r>
              <a:rPr sz="3600" spc="-8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planning </a:t>
            </a:r>
            <a:r>
              <a:rPr sz="3600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and </a:t>
            </a:r>
            <a:r>
              <a:rPr sz="3600" spc="-15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management </a:t>
            </a:r>
            <a:r>
              <a:rPr sz="3600" spc="-8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purposes. </a:t>
            </a:r>
            <a:r>
              <a:rPr sz="3600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The </a:t>
            </a:r>
            <a:r>
              <a:rPr sz="3600" spc="-23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lowest-level </a:t>
            </a:r>
            <a:r>
              <a:rPr sz="3600" spc="-8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component  in </a:t>
            </a:r>
            <a:r>
              <a:rPr sz="3600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a particular WBS </a:t>
            </a:r>
            <a:r>
              <a:rPr sz="3600" spc="15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branch </a:t>
            </a:r>
            <a:r>
              <a:rPr sz="3600" spc="-8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is called </a:t>
            </a:r>
            <a:r>
              <a:rPr sz="3600" i="1" dirty="0">
                <a:solidFill>
                  <a:srgbClr val="FF0000"/>
                </a:solidFill>
                <a:latin typeface="Tw Cen MT" panose="020B0602020104020603"/>
                <a:cs typeface="Tw Cen MT" panose="020B0602020104020603"/>
              </a:rPr>
              <a:t>work</a:t>
            </a:r>
            <a:r>
              <a:rPr sz="3600" i="1" spc="8" dirty="0">
                <a:solidFill>
                  <a:srgbClr val="FF0000"/>
                </a:solidFill>
                <a:latin typeface="Tw Cen MT" panose="020B0602020104020603"/>
                <a:cs typeface="Tw Cen MT" panose="020B0602020104020603"/>
              </a:rPr>
              <a:t> </a:t>
            </a:r>
            <a:r>
              <a:rPr sz="3600" i="1" dirty="0">
                <a:solidFill>
                  <a:srgbClr val="FF0000"/>
                </a:solidFill>
                <a:latin typeface="Tw Cen MT" panose="020B0602020104020603"/>
                <a:cs typeface="Tw Cen MT" panose="020B0602020104020603"/>
              </a:rPr>
              <a:t>packages</a:t>
            </a:r>
            <a:r>
              <a:rPr sz="3600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.</a:t>
            </a:r>
            <a:endParaRPr sz="3600">
              <a:latin typeface="Tw Cen MT" panose="020B0602020104020603"/>
              <a:cs typeface="Tw Cen MT" panose="020B0602020104020603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30067" y="6771133"/>
            <a:ext cx="10693908" cy="30792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4" name="object 14"/>
          <p:cNvSpPr/>
          <p:nvPr/>
        </p:nvSpPr>
        <p:spPr>
          <a:xfrm>
            <a:off x="1511045" y="1001268"/>
            <a:ext cx="1284923" cy="956310"/>
          </a:xfrm>
          <a:custGeom>
            <a:avLst/>
            <a:gdLst/>
            <a:ahLst/>
            <a:cxnLst/>
            <a:rect l="l" t="t" r="r" b="b"/>
            <a:pathLst>
              <a:path w="856614" h="637540">
                <a:moveTo>
                  <a:pt x="428244" y="0"/>
                </a:moveTo>
                <a:lnTo>
                  <a:pt x="374526" y="2481"/>
                </a:lnTo>
                <a:lnTo>
                  <a:pt x="322799" y="9728"/>
                </a:lnTo>
                <a:lnTo>
                  <a:pt x="273465" y="21441"/>
                </a:lnTo>
                <a:lnTo>
                  <a:pt x="226924" y="37322"/>
                </a:lnTo>
                <a:lnTo>
                  <a:pt x="183579" y="57071"/>
                </a:lnTo>
                <a:lnTo>
                  <a:pt x="143830" y="80391"/>
                </a:lnTo>
                <a:lnTo>
                  <a:pt x="108079" y="106983"/>
                </a:lnTo>
                <a:lnTo>
                  <a:pt x="76727" y="136548"/>
                </a:lnTo>
                <a:lnTo>
                  <a:pt x="50175" y="168787"/>
                </a:lnTo>
                <a:lnTo>
                  <a:pt x="28825" y="203402"/>
                </a:lnTo>
                <a:lnTo>
                  <a:pt x="13078" y="240094"/>
                </a:lnTo>
                <a:lnTo>
                  <a:pt x="3336" y="278565"/>
                </a:lnTo>
                <a:lnTo>
                  <a:pt x="0" y="318515"/>
                </a:lnTo>
                <a:lnTo>
                  <a:pt x="3336" y="358466"/>
                </a:lnTo>
                <a:lnTo>
                  <a:pt x="13078" y="396937"/>
                </a:lnTo>
                <a:lnTo>
                  <a:pt x="28825" y="433629"/>
                </a:lnTo>
                <a:lnTo>
                  <a:pt x="50175" y="468244"/>
                </a:lnTo>
                <a:lnTo>
                  <a:pt x="76727" y="500483"/>
                </a:lnTo>
                <a:lnTo>
                  <a:pt x="108079" y="530048"/>
                </a:lnTo>
                <a:lnTo>
                  <a:pt x="143830" y="556640"/>
                </a:lnTo>
                <a:lnTo>
                  <a:pt x="183579" y="579960"/>
                </a:lnTo>
                <a:lnTo>
                  <a:pt x="226924" y="599709"/>
                </a:lnTo>
                <a:lnTo>
                  <a:pt x="273465" y="615590"/>
                </a:lnTo>
                <a:lnTo>
                  <a:pt x="322799" y="627303"/>
                </a:lnTo>
                <a:lnTo>
                  <a:pt x="374526" y="634550"/>
                </a:lnTo>
                <a:lnTo>
                  <a:pt x="428244" y="637032"/>
                </a:lnTo>
                <a:lnTo>
                  <a:pt x="481954" y="634550"/>
                </a:lnTo>
                <a:lnTo>
                  <a:pt x="533676" y="627303"/>
                </a:lnTo>
                <a:lnTo>
                  <a:pt x="583007" y="615590"/>
                </a:lnTo>
                <a:lnTo>
                  <a:pt x="629546" y="599709"/>
                </a:lnTo>
                <a:lnTo>
                  <a:pt x="672892" y="579960"/>
                </a:lnTo>
                <a:lnTo>
                  <a:pt x="712642" y="556640"/>
                </a:lnTo>
                <a:lnTo>
                  <a:pt x="748395" y="530048"/>
                </a:lnTo>
                <a:lnTo>
                  <a:pt x="779750" y="500483"/>
                </a:lnTo>
                <a:lnTo>
                  <a:pt x="806304" y="468244"/>
                </a:lnTo>
                <a:lnTo>
                  <a:pt x="827657" y="433629"/>
                </a:lnTo>
                <a:lnTo>
                  <a:pt x="843406" y="396937"/>
                </a:lnTo>
                <a:lnTo>
                  <a:pt x="853150" y="358466"/>
                </a:lnTo>
                <a:lnTo>
                  <a:pt x="856488" y="318515"/>
                </a:lnTo>
                <a:lnTo>
                  <a:pt x="853150" y="278565"/>
                </a:lnTo>
                <a:lnTo>
                  <a:pt x="843406" y="240094"/>
                </a:lnTo>
                <a:lnTo>
                  <a:pt x="827657" y="203402"/>
                </a:lnTo>
                <a:lnTo>
                  <a:pt x="806304" y="168787"/>
                </a:lnTo>
                <a:lnTo>
                  <a:pt x="779750" y="136548"/>
                </a:lnTo>
                <a:lnTo>
                  <a:pt x="748395" y="106983"/>
                </a:lnTo>
                <a:lnTo>
                  <a:pt x="712642" y="80391"/>
                </a:lnTo>
                <a:lnTo>
                  <a:pt x="672892" y="57071"/>
                </a:lnTo>
                <a:lnTo>
                  <a:pt x="629546" y="37322"/>
                </a:lnTo>
                <a:lnTo>
                  <a:pt x="583007" y="21441"/>
                </a:lnTo>
                <a:lnTo>
                  <a:pt x="533676" y="9728"/>
                </a:lnTo>
                <a:lnTo>
                  <a:pt x="481954" y="2481"/>
                </a:lnTo>
                <a:lnTo>
                  <a:pt x="42824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5" name="object 15"/>
          <p:cNvSpPr/>
          <p:nvPr/>
        </p:nvSpPr>
        <p:spPr>
          <a:xfrm>
            <a:off x="1511045" y="1001268"/>
            <a:ext cx="1284923" cy="956310"/>
          </a:xfrm>
          <a:custGeom>
            <a:avLst/>
            <a:gdLst/>
            <a:ahLst/>
            <a:cxnLst/>
            <a:rect l="l" t="t" r="r" b="b"/>
            <a:pathLst>
              <a:path w="856614" h="637540">
                <a:moveTo>
                  <a:pt x="0" y="318515"/>
                </a:moveTo>
                <a:lnTo>
                  <a:pt x="3336" y="278565"/>
                </a:lnTo>
                <a:lnTo>
                  <a:pt x="13078" y="240094"/>
                </a:lnTo>
                <a:lnTo>
                  <a:pt x="28825" y="203402"/>
                </a:lnTo>
                <a:lnTo>
                  <a:pt x="50175" y="168787"/>
                </a:lnTo>
                <a:lnTo>
                  <a:pt x="76727" y="136548"/>
                </a:lnTo>
                <a:lnTo>
                  <a:pt x="108079" y="106983"/>
                </a:lnTo>
                <a:lnTo>
                  <a:pt x="143830" y="80391"/>
                </a:lnTo>
                <a:lnTo>
                  <a:pt x="183579" y="57071"/>
                </a:lnTo>
                <a:lnTo>
                  <a:pt x="226924" y="37322"/>
                </a:lnTo>
                <a:lnTo>
                  <a:pt x="273465" y="21441"/>
                </a:lnTo>
                <a:lnTo>
                  <a:pt x="322799" y="9728"/>
                </a:lnTo>
                <a:lnTo>
                  <a:pt x="374526" y="2481"/>
                </a:lnTo>
                <a:lnTo>
                  <a:pt x="428244" y="0"/>
                </a:lnTo>
                <a:lnTo>
                  <a:pt x="481954" y="2481"/>
                </a:lnTo>
                <a:lnTo>
                  <a:pt x="533676" y="9728"/>
                </a:lnTo>
                <a:lnTo>
                  <a:pt x="583007" y="21441"/>
                </a:lnTo>
                <a:lnTo>
                  <a:pt x="629546" y="37322"/>
                </a:lnTo>
                <a:lnTo>
                  <a:pt x="672892" y="57071"/>
                </a:lnTo>
                <a:lnTo>
                  <a:pt x="712642" y="80391"/>
                </a:lnTo>
                <a:lnTo>
                  <a:pt x="748395" y="106983"/>
                </a:lnTo>
                <a:lnTo>
                  <a:pt x="779750" y="136548"/>
                </a:lnTo>
                <a:lnTo>
                  <a:pt x="806304" y="168787"/>
                </a:lnTo>
                <a:lnTo>
                  <a:pt x="827657" y="203402"/>
                </a:lnTo>
                <a:lnTo>
                  <a:pt x="843406" y="240094"/>
                </a:lnTo>
                <a:lnTo>
                  <a:pt x="853150" y="278565"/>
                </a:lnTo>
                <a:lnTo>
                  <a:pt x="856488" y="318515"/>
                </a:lnTo>
                <a:lnTo>
                  <a:pt x="853150" y="358466"/>
                </a:lnTo>
                <a:lnTo>
                  <a:pt x="843406" y="396937"/>
                </a:lnTo>
                <a:lnTo>
                  <a:pt x="827657" y="433629"/>
                </a:lnTo>
                <a:lnTo>
                  <a:pt x="806304" y="468244"/>
                </a:lnTo>
                <a:lnTo>
                  <a:pt x="779750" y="500483"/>
                </a:lnTo>
                <a:lnTo>
                  <a:pt x="748395" y="530048"/>
                </a:lnTo>
                <a:lnTo>
                  <a:pt x="712642" y="556640"/>
                </a:lnTo>
                <a:lnTo>
                  <a:pt x="672892" y="579960"/>
                </a:lnTo>
                <a:lnTo>
                  <a:pt x="629546" y="599709"/>
                </a:lnTo>
                <a:lnTo>
                  <a:pt x="583007" y="615590"/>
                </a:lnTo>
                <a:lnTo>
                  <a:pt x="533676" y="627303"/>
                </a:lnTo>
                <a:lnTo>
                  <a:pt x="481954" y="634550"/>
                </a:lnTo>
                <a:lnTo>
                  <a:pt x="428244" y="637032"/>
                </a:lnTo>
                <a:lnTo>
                  <a:pt x="374526" y="634550"/>
                </a:lnTo>
                <a:lnTo>
                  <a:pt x="322799" y="627303"/>
                </a:lnTo>
                <a:lnTo>
                  <a:pt x="273465" y="615590"/>
                </a:lnTo>
                <a:lnTo>
                  <a:pt x="226924" y="599709"/>
                </a:lnTo>
                <a:lnTo>
                  <a:pt x="183579" y="579960"/>
                </a:lnTo>
                <a:lnTo>
                  <a:pt x="143830" y="556640"/>
                </a:lnTo>
                <a:lnTo>
                  <a:pt x="108079" y="530048"/>
                </a:lnTo>
                <a:lnTo>
                  <a:pt x="76727" y="500483"/>
                </a:lnTo>
                <a:lnTo>
                  <a:pt x="50175" y="468244"/>
                </a:lnTo>
                <a:lnTo>
                  <a:pt x="28825" y="433629"/>
                </a:lnTo>
                <a:lnTo>
                  <a:pt x="13078" y="396937"/>
                </a:lnTo>
                <a:lnTo>
                  <a:pt x="3336" y="358466"/>
                </a:lnTo>
                <a:lnTo>
                  <a:pt x="0" y="318515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6" y="0"/>
            <a:ext cx="1749528" cy="35501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3" name="object 3"/>
          <p:cNvSpPr/>
          <p:nvPr/>
        </p:nvSpPr>
        <p:spPr>
          <a:xfrm>
            <a:off x="0" y="5324095"/>
            <a:ext cx="329184" cy="9921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4" name="object 4"/>
          <p:cNvSpPr/>
          <p:nvPr/>
        </p:nvSpPr>
        <p:spPr>
          <a:xfrm>
            <a:off x="1" y="6723126"/>
            <a:ext cx="363473" cy="3543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5" name="object 5"/>
          <p:cNvSpPr/>
          <p:nvPr/>
        </p:nvSpPr>
        <p:spPr>
          <a:xfrm>
            <a:off x="336041" y="7301483"/>
            <a:ext cx="1463766" cy="29855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6" name="object 6"/>
          <p:cNvSpPr/>
          <p:nvPr/>
        </p:nvSpPr>
        <p:spPr>
          <a:xfrm>
            <a:off x="17057418" y="1"/>
            <a:ext cx="793956" cy="9395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7" name="object 7"/>
          <p:cNvSpPr/>
          <p:nvPr/>
        </p:nvSpPr>
        <p:spPr>
          <a:xfrm>
            <a:off x="17298161" y="8327899"/>
            <a:ext cx="761238" cy="19453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8" name="object 8"/>
          <p:cNvSpPr/>
          <p:nvPr/>
        </p:nvSpPr>
        <p:spPr>
          <a:xfrm>
            <a:off x="17446752" y="6859"/>
            <a:ext cx="576072" cy="25877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9" name="object 9"/>
          <p:cNvSpPr/>
          <p:nvPr/>
        </p:nvSpPr>
        <p:spPr>
          <a:xfrm>
            <a:off x="17161002" y="7301483"/>
            <a:ext cx="576072" cy="2971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0" name="object 10"/>
          <p:cNvSpPr/>
          <p:nvPr/>
        </p:nvSpPr>
        <p:spPr>
          <a:xfrm>
            <a:off x="1713358" y="2063115"/>
            <a:ext cx="14797088" cy="0"/>
          </a:xfrm>
          <a:custGeom>
            <a:avLst/>
            <a:gdLst/>
            <a:ahLst/>
            <a:cxnLst/>
            <a:rect l="l" t="t" r="r" b="b"/>
            <a:pathLst>
              <a:path w="9864725">
                <a:moveTo>
                  <a:pt x="0" y="0"/>
                </a:moveTo>
                <a:lnTo>
                  <a:pt x="9864725" y="0"/>
                </a:lnTo>
              </a:path>
            </a:pathLst>
          </a:custGeom>
          <a:ln w="38100">
            <a:solidFill>
              <a:srgbClr val="0D3553"/>
            </a:solidFill>
          </a:ln>
        </p:spPr>
        <p:txBody>
          <a:bodyPr wrap="square" lIns="0" tIns="0" rIns="0" bIns="0" rtlCol="0"/>
          <a:lstStyle/>
          <a:p>
            <a:endParaRPr sz="2700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830324" y="940993"/>
            <a:ext cx="8058150" cy="941604"/>
          </a:xfrm>
          <a:prstGeom prst="rect">
            <a:avLst/>
          </a:prstGeom>
        </p:spPr>
        <p:txBody>
          <a:bodyPr vert="horz" wrap="square" lIns="0" tIns="18098" rIns="0" bIns="0" rtlCol="0" anchor="ctr">
            <a:spAutoFit/>
          </a:bodyPr>
          <a:lstStyle/>
          <a:p>
            <a:pPr marL="19050">
              <a:spcBef>
                <a:spcPts val="143"/>
              </a:spcBef>
            </a:pPr>
            <a:r>
              <a:rPr sz="6000" spc="-8" dirty="0"/>
              <a:t>EXERCISE 5 : </a:t>
            </a:r>
            <a:r>
              <a:rPr sz="6000" spc="-60" dirty="0"/>
              <a:t>CREATE </a:t>
            </a:r>
            <a:r>
              <a:rPr sz="6000" spc="-8" dirty="0"/>
              <a:t>WBS</a:t>
            </a:r>
            <a:endParaRPr sz="6000"/>
          </a:p>
        </p:txBody>
      </p:sp>
      <p:sp>
        <p:nvSpPr>
          <p:cNvPr id="12" name="object 12"/>
          <p:cNvSpPr txBox="1"/>
          <p:nvPr/>
        </p:nvSpPr>
        <p:spPr>
          <a:xfrm>
            <a:off x="1830324" y="2357166"/>
            <a:ext cx="14314170" cy="5370188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19050">
              <a:spcBef>
                <a:spcPts val="1290"/>
              </a:spcBef>
            </a:pPr>
            <a:r>
              <a:rPr sz="4200" spc="-8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SCENARIO</a:t>
            </a:r>
            <a:endParaRPr sz="4200" dirty="0">
              <a:latin typeface="Tw Cen MT" panose="020B0602020104020603"/>
              <a:cs typeface="Tw Cen MT" panose="020B0602020104020603"/>
            </a:endParaRPr>
          </a:p>
          <a:p>
            <a:pPr marL="361950" marR="7620" indent="-342900">
              <a:lnSpc>
                <a:spcPct val="120000"/>
              </a:lnSpc>
              <a:spcBef>
                <a:spcPts val="1493"/>
              </a:spcBef>
              <a:buSzPct val="125000"/>
              <a:buFont typeface="Arial" panose="020B0604020202020204"/>
              <a:buChar char="•"/>
              <a:tabLst>
                <a:tab pos="361950" algn="l"/>
              </a:tabLst>
            </a:pPr>
            <a:r>
              <a:rPr sz="4200" spc="-120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You </a:t>
            </a:r>
            <a:r>
              <a:rPr sz="4200" spc="-8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plan </a:t>
            </a:r>
            <a:r>
              <a:rPr sz="4200" spc="-30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for </a:t>
            </a:r>
            <a:r>
              <a:rPr sz="4200" spc="-8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a 2 </a:t>
            </a:r>
            <a:r>
              <a:rPr sz="4200" spc="-30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day </a:t>
            </a:r>
            <a:r>
              <a:rPr sz="4200" spc="-8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1 night outing with </a:t>
            </a:r>
            <a:r>
              <a:rPr sz="4200" spc="-38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your </a:t>
            </a:r>
            <a:r>
              <a:rPr sz="4200" spc="-8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friends to Langkawi  in Oct</a:t>
            </a:r>
            <a:r>
              <a:rPr sz="4200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 2019.</a:t>
            </a:r>
            <a:endParaRPr sz="4200" dirty="0">
              <a:latin typeface="Tw Cen MT" panose="020B0602020104020603"/>
              <a:cs typeface="Tw Cen MT" panose="020B0602020104020603"/>
            </a:endParaRPr>
          </a:p>
          <a:p>
            <a:pPr marL="361950" indent="-342900">
              <a:spcBef>
                <a:spcPts val="2520"/>
              </a:spcBef>
              <a:buSzPct val="125000"/>
              <a:buFont typeface="Arial" panose="020B0604020202020204"/>
              <a:buChar char="•"/>
              <a:tabLst>
                <a:tab pos="361950" algn="l"/>
              </a:tabLst>
            </a:pPr>
            <a:r>
              <a:rPr sz="4200" spc="-8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Come out with </a:t>
            </a:r>
            <a:r>
              <a:rPr sz="4200" spc="-38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your </a:t>
            </a:r>
            <a:r>
              <a:rPr sz="4200" spc="-8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WBS and milestone </a:t>
            </a:r>
            <a:r>
              <a:rPr sz="4200" spc="-30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for </a:t>
            </a:r>
            <a:r>
              <a:rPr sz="4200" spc="-8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the</a:t>
            </a:r>
            <a:r>
              <a:rPr sz="4200" spc="150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 </a:t>
            </a:r>
            <a:r>
              <a:rPr sz="4200" spc="-15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project</a:t>
            </a:r>
            <a:endParaRPr sz="4200" dirty="0">
              <a:latin typeface="Tw Cen MT" panose="020B0602020104020603"/>
              <a:cs typeface="Tw Cen MT" panose="020B0602020104020603"/>
            </a:endParaRPr>
          </a:p>
          <a:p>
            <a:pPr>
              <a:spcBef>
                <a:spcPts val="60"/>
              </a:spcBef>
            </a:pPr>
            <a:endParaRPr sz="8625" dirty="0">
              <a:latin typeface="Times New Roman" panose="02020603050405020304"/>
              <a:cs typeface="Times New Roman" panose="02020603050405020304"/>
            </a:endParaRPr>
          </a:p>
          <a:p>
            <a:pPr marL="19050"/>
            <a:r>
              <a:rPr sz="3300" i="1" spc="-8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(write </a:t>
            </a:r>
            <a:r>
              <a:rPr sz="3300" i="1" spc="-45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down </a:t>
            </a:r>
            <a:r>
              <a:rPr sz="3300" i="1" spc="8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each </a:t>
            </a:r>
            <a:r>
              <a:rPr sz="3300" i="1" spc="-8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activity on </a:t>
            </a:r>
            <a:r>
              <a:rPr sz="3300" i="1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post-it </a:t>
            </a:r>
            <a:r>
              <a:rPr sz="3300" i="1" spc="-8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notes &amp;</a:t>
            </a:r>
            <a:r>
              <a:rPr sz="3300" i="1" spc="188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 </a:t>
            </a:r>
            <a:r>
              <a:rPr sz="3300" i="1" spc="-8" dirty="0">
                <a:solidFill>
                  <a:srgbClr val="0D3553"/>
                </a:solidFill>
                <a:latin typeface="Tw Cen MT" panose="020B0602020104020603"/>
                <a:cs typeface="Tw Cen MT" panose="020B0602020104020603"/>
              </a:rPr>
              <a:t>arrange)</a:t>
            </a:r>
            <a:endParaRPr sz="3300" dirty="0">
              <a:latin typeface="Tw Cen MT" panose="020B0602020104020603"/>
              <a:cs typeface="Tw Cen MT" panose="020B0602020104020603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</TotalTime>
  <Words>465</Words>
  <Application>Microsoft Office PowerPoint</Application>
  <PresentationFormat>Custom</PresentationFormat>
  <Paragraphs>87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Poppins Bold</vt:lpstr>
      <vt:lpstr>Montserrat Bold</vt:lpstr>
      <vt:lpstr>Calibri</vt:lpstr>
      <vt:lpstr>Arial</vt:lpstr>
      <vt:lpstr>Poppins</vt:lpstr>
      <vt:lpstr>Wedges</vt:lpstr>
      <vt:lpstr>Times New Roman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BREAKDOWN STRUCTURE (WBS)</vt:lpstr>
      <vt:lpstr>HOW TO CREATE A WBS</vt:lpstr>
      <vt:lpstr>EXERCISE 5 : CREATE WBS</vt:lpstr>
      <vt:lpstr>SAMPLE WBS FOR  LANGKAWI TRIP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 &amp; Professional Practice</dc:title>
  <dc:creator>User</dc:creator>
  <cp:lastModifiedBy>User</cp:lastModifiedBy>
  <cp:revision>14</cp:revision>
  <dcterms:created xsi:type="dcterms:W3CDTF">2006-08-16T00:00:00Z</dcterms:created>
  <dcterms:modified xsi:type="dcterms:W3CDTF">2024-11-14T05:43:32Z</dcterms:modified>
  <dc:identifier>DAF_WKU41yA</dc:identifier>
</cp:coreProperties>
</file>